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287" r:id="rId4"/>
    <p:sldId id="293" r:id="rId5"/>
    <p:sldId id="288" r:id="rId6"/>
    <p:sldId id="258" r:id="rId7"/>
    <p:sldId id="275" r:id="rId8"/>
    <p:sldId id="289" r:id="rId9"/>
    <p:sldId id="290" r:id="rId10"/>
    <p:sldId id="291" r:id="rId11"/>
    <p:sldId id="294" r:id="rId12"/>
    <p:sldId id="282" r:id="rId13"/>
    <p:sldId id="276" r:id="rId14"/>
    <p:sldId id="292" r:id="rId15"/>
    <p:sldId id="261" r:id="rId16"/>
    <p:sldId id="277" r:id="rId17"/>
    <p:sldId id="280" r:id="rId18"/>
    <p:sldId id="281" r:id="rId19"/>
    <p:sldId id="284" r:id="rId20"/>
    <p:sldId id="278" r:id="rId21"/>
    <p:sldId id="283" r:id="rId22"/>
    <p:sldId id="267" r:id="rId23"/>
    <p:sldId id="269" r:id="rId24"/>
    <p:sldId id="262" r:id="rId25"/>
    <p:sldId id="259" r:id="rId26"/>
    <p:sldId id="270" r:id="rId27"/>
    <p:sldId id="271" r:id="rId28"/>
    <p:sldId id="279" r:id="rId29"/>
    <p:sldId id="274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88E"/>
    <a:srgbClr val="800080"/>
    <a:srgbClr val="321900"/>
    <a:srgbClr val="898989"/>
    <a:srgbClr val="FFFFFF"/>
    <a:srgbClr val="660066"/>
    <a:srgbClr val="6E5552"/>
    <a:srgbClr val="FF9933"/>
    <a:srgbClr val="62C53B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129" autoAdjust="0"/>
  </p:normalViewPr>
  <p:slideViewPr>
    <p:cSldViewPr>
      <p:cViewPr varScale="1">
        <p:scale>
          <a:sx n="73" d="100"/>
          <a:sy n="73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255F9-61E3-41D7-86C9-6DECDFD85B7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B180B9B-FB5A-4FEE-8CE2-A038A3932FC7}">
      <dgm:prSet phldrT="[Текст]" custT="1"/>
      <dgm:spPr>
        <a:xfrm>
          <a:off x="234362" y="203177"/>
          <a:ext cx="6338742" cy="1047272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2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Sugestii metodologice de implementare a   Regulamentului de atestare a cadrelor didactice  </a:t>
          </a:r>
          <a:endParaRPr lang="ru-RU" sz="2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D1DDC59-69FC-4FEA-9BF2-65A5FDF5AE53}" type="parTrans" cxnId="{4626BAD4-039E-4139-BC9A-E72EA71C5C0C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5FE13-2D19-4058-9D28-8412FBB25E05}" type="sibTrans" cxnId="{4626BAD4-039E-4139-BC9A-E72EA71C5C0C}">
      <dgm:prSet/>
      <dgm:spPr>
        <a:xfrm>
          <a:off x="-5494515" y="-825597"/>
          <a:ext cx="6419786" cy="6419786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0E309-4D41-4EEF-8033-240A9292B0B9}">
      <dgm:prSet phldrT="[Текст]" custT="1"/>
      <dgm:spPr>
        <a:xfrm>
          <a:off x="855913" y="1467200"/>
          <a:ext cx="5516229" cy="733600"/>
        </a:xfrm>
        <a:prstGeom prst="rect">
          <a:avLst/>
        </a:prstGeom>
        <a:solidFill>
          <a:srgbClr val="FFC000">
            <a:hueOff val="3465231"/>
            <a:satOff val="-15989"/>
            <a:lumOff val="58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2000" b="1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Studiu de caz: Concept. Conținut. Evaluare.</a:t>
          </a:r>
          <a:endParaRPr lang="ru-RU" sz="2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89D24B3-6CA1-443F-9540-98F4532097A6}" type="parTrans" cxnId="{CE02C950-14C9-4F7D-A55C-2CB41AA65F1F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B206E-0968-4847-8482-2EB0FEF630AF}" type="sibTrans" cxnId="{CE02C950-14C9-4F7D-A55C-2CB41AA65F1F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75FF5-F6A1-4AA2-B229-E60A90BB67BE}">
      <dgm:prSet phldrT="[Текст]" custT="1"/>
      <dgm:spPr>
        <a:xfrm>
          <a:off x="855913" y="2567790"/>
          <a:ext cx="5516229" cy="733600"/>
        </a:xfrm>
        <a:prstGeom prst="rect">
          <a:avLst/>
        </a:prstGeom>
        <a:solidFill>
          <a:srgbClr val="FFC000">
            <a:hueOff val="6930461"/>
            <a:satOff val="-31979"/>
            <a:lumOff val="117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Interviu de evaluare a competențelor profesionale – sarcina didactică </a:t>
          </a:r>
          <a:endParaRPr lang="ru-RU" sz="18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AB8E73F-D43C-4367-A65D-5B8FD1465537}" type="parTrans" cxnId="{4C951F5F-F7D8-4663-967E-3B87912BAFA9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D41BF-AD1A-4330-95CA-A6C0EC61CB7C}" type="sibTrans" cxnId="{4C951F5F-F7D8-4663-967E-3B87912BAFA9}">
      <dgm:prSet/>
      <dgm:spPr/>
      <dgm:t>
        <a:bodyPr/>
        <a:lstStyle/>
        <a:p>
          <a:endParaRPr lang="ru-RU" sz="16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6D0D7-3474-4E75-8C36-0ECF8248B768}">
      <dgm:prSet phldrT="[Текст]" custT="1"/>
      <dgm:spPr>
        <a:xfrm>
          <a:off x="229286" y="3668381"/>
          <a:ext cx="6348894" cy="733600"/>
        </a:xfrm>
        <a:prstGeom prst="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5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ro-RO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Proba practică – prezentarea produsului/proiectului de</a:t>
          </a:r>
        </a:p>
        <a:p>
          <a:r>
            <a:rPr lang="ro-RO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</a:t>
          </a:r>
          <a:r>
            <a:rPr lang="ro-RO" sz="1800" b="1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success</a:t>
          </a:r>
          <a:r>
            <a:rPr lang="ro-RO" sz="18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din practica educațională. </a:t>
          </a:r>
          <a:endParaRPr lang="ru-RU" sz="18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A297901-3963-4D43-9B84-70994F88430A}" type="parTrans" cxnId="{1C0667FF-A9E2-4146-9FF8-16BE9D42E4BC}">
      <dgm:prSet/>
      <dgm:spPr/>
      <dgm:t>
        <a:bodyPr/>
        <a:lstStyle/>
        <a:p>
          <a:endParaRPr lang="ru-RU"/>
        </a:p>
      </dgm:t>
    </dgm:pt>
    <dgm:pt modelId="{A32B0864-4A8B-40D1-AAD9-755F0CBB350C}" type="sibTrans" cxnId="{1C0667FF-A9E2-4146-9FF8-16BE9D42E4BC}">
      <dgm:prSet/>
      <dgm:spPr/>
      <dgm:t>
        <a:bodyPr/>
        <a:lstStyle/>
        <a:p>
          <a:endParaRPr lang="ru-RU"/>
        </a:p>
      </dgm:t>
    </dgm:pt>
    <dgm:pt modelId="{6F591FEE-2380-4D6D-A22C-9D31B4A36DB1}" type="pres">
      <dgm:prSet presAssocID="{ACC255F9-61E3-41D7-86C9-6DECDFD85B7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D3606F-A0DE-4FA0-AE27-17AEE4A6B03C}" type="pres">
      <dgm:prSet presAssocID="{ACC255F9-61E3-41D7-86C9-6DECDFD85B70}" presName="Name1" presStyleCnt="0"/>
      <dgm:spPr/>
    </dgm:pt>
    <dgm:pt modelId="{527A2283-819D-4C19-A77A-77EB4E776DF0}" type="pres">
      <dgm:prSet presAssocID="{ACC255F9-61E3-41D7-86C9-6DECDFD85B70}" presName="cycle" presStyleCnt="0"/>
      <dgm:spPr/>
    </dgm:pt>
    <dgm:pt modelId="{9DE32639-D47F-4197-AAEE-B6FB0E9A6516}" type="pres">
      <dgm:prSet presAssocID="{ACC255F9-61E3-41D7-86C9-6DECDFD85B70}" presName="srcNode" presStyleLbl="node1" presStyleIdx="0" presStyleCnt="4"/>
      <dgm:spPr/>
    </dgm:pt>
    <dgm:pt modelId="{C1EADFCD-2D14-47C1-8BFA-33137AAB79FF}" type="pres">
      <dgm:prSet presAssocID="{ACC255F9-61E3-41D7-86C9-6DECDFD85B70}" presName="conn" presStyleLbl="parChTrans1D2" presStyleIdx="0" presStyleCnt="1"/>
      <dgm:spPr/>
      <dgm:t>
        <a:bodyPr/>
        <a:lstStyle/>
        <a:p>
          <a:endParaRPr lang="ru-RU"/>
        </a:p>
      </dgm:t>
    </dgm:pt>
    <dgm:pt modelId="{7BDE3812-41BB-425B-806B-F73A5FE6449C}" type="pres">
      <dgm:prSet presAssocID="{ACC255F9-61E3-41D7-86C9-6DECDFD85B70}" presName="extraNode" presStyleLbl="node1" presStyleIdx="0" presStyleCnt="4"/>
      <dgm:spPr/>
    </dgm:pt>
    <dgm:pt modelId="{F98C5103-B920-4626-92A2-C25483217E05}" type="pres">
      <dgm:prSet presAssocID="{ACC255F9-61E3-41D7-86C9-6DECDFD85B70}" presName="dstNode" presStyleLbl="node1" presStyleIdx="0" presStyleCnt="4"/>
      <dgm:spPr/>
    </dgm:pt>
    <dgm:pt modelId="{C4BE4699-214A-4365-B82F-D84011B3F9B2}" type="pres">
      <dgm:prSet presAssocID="{DB180B9B-FB5A-4FEE-8CE2-A038A3932FC7}" presName="text_1" presStyleLbl="node1" presStyleIdx="0" presStyleCnt="4" custScaleX="106770" custScaleY="142758" custLinFactNeighborX="6779" custLinFactNeighborY="-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4DB9A-2E20-4DA4-8057-0FB5F93569C7}" type="pres">
      <dgm:prSet presAssocID="{DB180B9B-FB5A-4FEE-8CE2-A038A3932FC7}" presName="accent_1" presStyleCnt="0"/>
      <dgm:spPr/>
    </dgm:pt>
    <dgm:pt modelId="{120420B0-8EB6-4C47-B796-CE6BED49F19F}" type="pres">
      <dgm:prSet presAssocID="{DB180B9B-FB5A-4FEE-8CE2-A038A3932FC7}" presName="accentRepeatNode" presStyleLbl="solidFgAcc1" presStyleIdx="0" presStyleCnt="4" custFlipHor="1" custScaleX="94890" custScaleY="105685" custLinFactY="-20343" custLinFactNeighborX="407" custLinFactNeighborY="-100000"/>
      <dgm:spPr>
        <a:xfrm>
          <a:off x="-3" y="242250"/>
          <a:ext cx="870654" cy="9691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o-RO"/>
        </a:p>
      </dgm:t>
    </dgm:pt>
    <dgm:pt modelId="{7AD260B8-1C6C-4548-BAAD-8000BF5E956D}" type="pres">
      <dgm:prSet presAssocID="{DC90E309-4D41-4EEF-8033-240A9292B0B9}" presName="text_2" presStyleLbl="node1" presStyleIdx="1" presStyleCnt="4" custLinFactY="48559" custLinFactNeighborX="30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FEE3B-2FF7-45ED-961C-EADC21014F0E}" type="pres">
      <dgm:prSet presAssocID="{DC90E309-4D41-4EEF-8033-240A9292B0B9}" presName="accent_2" presStyleCnt="0"/>
      <dgm:spPr/>
    </dgm:pt>
    <dgm:pt modelId="{722A1DEB-8CC6-4CA6-8D8F-E1227D271A89}" type="pres">
      <dgm:prSet presAssocID="{DC90E309-4D41-4EEF-8033-240A9292B0B9}" presName="accentRepeatNode" presStyleLbl="solidFgAcc1" presStyleIdx="1" presStyleCnt="4" custLinFactNeighborX="-4322" custLinFactNeighborY="-3998"/>
      <dgm:spPr>
        <a:xfrm>
          <a:off x="357780" y="1338838"/>
          <a:ext cx="917000" cy="917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FFC000">
              <a:hueOff val="3465231"/>
              <a:satOff val="-15989"/>
              <a:lumOff val="58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o-RO"/>
        </a:p>
      </dgm:t>
    </dgm:pt>
    <dgm:pt modelId="{2A608E73-8FDF-4311-B381-AEAB21A36B18}" type="pres">
      <dgm:prSet presAssocID="{4FC75FF5-F6A1-4AA2-B229-E60A90BB67BE}" presName="text_3" presStyleLbl="node1" presStyleIdx="2" presStyleCnt="4" custLinFactY="-58001" custLinFactNeighborX="68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E8A62-9753-462D-8C41-1C7950B7B8F6}" type="pres">
      <dgm:prSet presAssocID="{4FC75FF5-F6A1-4AA2-B229-E60A90BB67BE}" presName="accent_3" presStyleCnt="0"/>
      <dgm:spPr/>
    </dgm:pt>
    <dgm:pt modelId="{30E921B1-3FAD-4AA2-BE9A-CA3884FF2FEA}" type="pres">
      <dgm:prSet presAssocID="{4FC75FF5-F6A1-4AA2-B229-E60A90BB67BE}" presName="accentRepeatNode" presStyleLbl="solidFgAcc1" presStyleIdx="2" presStyleCnt="4" custScaleY="100602" custLinFactNeighborX="50" custLinFactNeighborY="1925"/>
      <dgm:spPr>
        <a:xfrm>
          <a:off x="397413" y="2476090"/>
          <a:ext cx="917000" cy="9170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FFC000">
              <a:hueOff val="6930461"/>
              <a:satOff val="-31979"/>
              <a:lumOff val="1177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o-RO"/>
        </a:p>
      </dgm:t>
    </dgm:pt>
    <dgm:pt modelId="{5EC13A0E-308C-4772-BC4A-376295CCDCBE}" type="pres">
      <dgm:prSet presAssocID="{7276D0D7-3474-4E75-8C36-0ECF8248B768}" presName="text_4" presStyleLbl="node1" presStyleIdx="3" presStyleCnt="4" custScaleX="106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9C171-E6E9-47B7-9F34-BFF79BB7752A}" type="pres">
      <dgm:prSet presAssocID="{7276D0D7-3474-4E75-8C36-0ECF8248B768}" presName="accent_4" presStyleCnt="0"/>
      <dgm:spPr/>
    </dgm:pt>
    <dgm:pt modelId="{73B73B65-A145-4D8B-899F-858C0010E456}" type="pres">
      <dgm:prSet presAssocID="{7276D0D7-3474-4E75-8C36-0ECF8248B768}" presName="accentRepeatNode" presStyleLbl="solidFgAcc1" presStyleIdx="3" presStyleCnt="4" custScaleX="92639" custLinFactNeighborX="-8440" custLinFactNeighborY="-2550"/>
      <dgm:spPr>
        <a:xfrm>
          <a:off x="0" y="3605869"/>
          <a:ext cx="849499" cy="91700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FFC000">
              <a:hueOff val="10395692"/>
              <a:satOff val="-47968"/>
              <a:lumOff val="176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17EB1640-1CC9-4ED8-8C1A-DE0BD6ABA820}" type="presOf" srcId="{7276D0D7-3474-4E75-8C36-0ECF8248B768}" destId="{5EC13A0E-308C-4772-BC4A-376295CCDCBE}" srcOrd="0" destOrd="0" presId="urn:microsoft.com/office/officeart/2008/layout/VerticalCurvedList"/>
    <dgm:cxn modelId="{00723A39-D6AA-43DE-AF39-8C5749F98033}" type="presOf" srcId="{D2B5FE13-2D19-4058-9D28-8412FBB25E05}" destId="{C1EADFCD-2D14-47C1-8BFA-33137AAB79FF}" srcOrd="0" destOrd="0" presId="urn:microsoft.com/office/officeart/2008/layout/VerticalCurvedList"/>
    <dgm:cxn modelId="{CE02C950-14C9-4F7D-A55C-2CB41AA65F1F}" srcId="{ACC255F9-61E3-41D7-86C9-6DECDFD85B70}" destId="{DC90E309-4D41-4EEF-8033-240A9292B0B9}" srcOrd="1" destOrd="0" parTransId="{A89D24B3-6CA1-443F-9540-98F4532097A6}" sibTransId="{6EAB206E-0968-4847-8482-2EB0FEF630AF}"/>
    <dgm:cxn modelId="{1C0667FF-A9E2-4146-9FF8-16BE9D42E4BC}" srcId="{ACC255F9-61E3-41D7-86C9-6DECDFD85B70}" destId="{7276D0D7-3474-4E75-8C36-0ECF8248B768}" srcOrd="3" destOrd="0" parTransId="{7A297901-3963-4D43-9B84-70994F88430A}" sibTransId="{A32B0864-4A8B-40D1-AAD9-755F0CBB350C}"/>
    <dgm:cxn modelId="{4C951F5F-F7D8-4663-967E-3B87912BAFA9}" srcId="{ACC255F9-61E3-41D7-86C9-6DECDFD85B70}" destId="{4FC75FF5-F6A1-4AA2-B229-E60A90BB67BE}" srcOrd="2" destOrd="0" parTransId="{0AB8E73F-D43C-4367-A65D-5B8FD1465537}" sibTransId="{E8ED41BF-AD1A-4330-95CA-A6C0EC61CB7C}"/>
    <dgm:cxn modelId="{2C352AA0-59BE-451F-B4A3-7BFF8AF1FDC9}" type="presOf" srcId="{ACC255F9-61E3-41D7-86C9-6DECDFD85B70}" destId="{6F591FEE-2380-4D6D-A22C-9D31B4A36DB1}" srcOrd="0" destOrd="0" presId="urn:microsoft.com/office/officeart/2008/layout/VerticalCurvedList"/>
    <dgm:cxn modelId="{BD815877-7FFF-4CCB-B17B-1A51EB5461FD}" type="presOf" srcId="{DC90E309-4D41-4EEF-8033-240A9292B0B9}" destId="{7AD260B8-1C6C-4548-BAAD-8000BF5E956D}" srcOrd="0" destOrd="0" presId="urn:microsoft.com/office/officeart/2008/layout/VerticalCurvedList"/>
    <dgm:cxn modelId="{2C88A5F8-8982-46A1-AC7C-E6015348EA7C}" type="presOf" srcId="{4FC75FF5-F6A1-4AA2-B229-E60A90BB67BE}" destId="{2A608E73-8FDF-4311-B381-AEAB21A36B18}" srcOrd="0" destOrd="0" presId="urn:microsoft.com/office/officeart/2008/layout/VerticalCurvedList"/>
    <dgm:cxn modelId="{4626BAD4-039E-4139-BC9A-E72EA71C5C0C}" srcId="{ACC255F9-61E3-41D7-86C9-6DECDFD85B70}" destId="{DB180B9B-FB5A-4FEE-8CE2-A038A3932FC7}" srcOrd="0" destOrd="0" parTransId="{9D1DDC59-69FC-4FEA-9BF2-65A5FDF5AE53}" sibTransId="{D2B5FE13-2D19-4058-9D28-8412FBB25E05}"/>
    <dgm:cxn modelId="{50E101D2-4BF5-47CE-A82D-7E7CF2E67EAA}" type="presOf" srcId="{DB180B9B-FB5A-4FEE-8CE2-A038A3932FC7}" destId="{C4BE4699-214A-4365-B82F-D84011B3F9B2}" srcOrd="0" destOrd="0" presId="urn:microsoft.com/office/officeart/2008/layout/VerticalCurvedList"/>
    <dgm:cxn modelId="{993065CA-B588-4AAC-A5E4-45FC22859DA2}" type="presParOf" srcId="{6F591FEE-2380-4D6D-A22C-9D31B4A36DB1}" destId="{34D3606F-A0DE-4FA0-AE27-17AEE4A6B03C}" srcOrd="0" destOrd="0" presId="urn:microsoft.com/office/officeart/2008/layout/VerticalCurvedList"/>
    <dgm:cxn modelId="{93C4FD03-7EC8-4392-A6AE-8EA24CF0759B}" type="presParOf" srcId="{34D3606F-A0DE-4FA0-AE27-17AEE4A6B03C}" destId="{527A2283-819D-4C19-A77A-77EB4E776DF0}" srcOrd="0" destOrd="0" presId="urn:microsoft.com/office/officeart/2008/layout/VerticalCurvedList"/>
    <dgm:cxn modelId="{704532B0-8F25-4C30-92AF-7DF3DE5A3B17}" type="presParOf" srcId="{527A2283-819D-4C19-A77A-77EB4E776DF0}" destId="{9DE32639-D47F-4197-AAEE-B6FB0E9A6516}" srcOrd="0" destOrd="0" presId="urn:microsoft.com/office/officeart/2008/layout/VerticalCurvedList"/>
    <dgm:cxn modelId="{EB02DA7F-C015-4F1D-A799-802D9A4601DE}" type="presParOf" srcId="{527A2283-819D-4C19-A77A-77EB4E776DF0}" destId="{C1EADFCD-2D14-47C1-8BFA-33137AAB79FF}" srcOrd="1" destOrd="0" presId="urn:microsoft.com/office/officeart/2008/layout/VerticalCurvedList"/>
    <dgm:cxn modelId="{D02627ED-45B8-4AA0-AAE3-D39A60C9036B}" type="presParOf" srcId="{527A2283-819D-4C19-A77A-77EB4E776DF0}" destId="{7BDE3812-41BB-425B-806B-F73A5FE6449C}" srcOrd="2" destOrd="0" presId="urn:microsoft.com/office/officeart/2008/layout/VerticalCurvedList"/>
    <dgm:cxn modelId="{3DE93B32-C136-44E7-98DE-C69CD1F660FF}" type="presParOf" srcId="{527A2283-819D-4C19-A77A-77EB4E776DF0}" destId="{F98C5103-B920-4626-92A2-C25483217E05}" srcOrd="3" destOrd="0" presId="urn:microsoft.com/office/officeart/2008/layout/VerticalCurvedList"/>
    <dgm:cxn modelId="{11161211-BB42-4656-8299-05673782D495}" type="presParOf" srcId="{34D3606F-A0DE-4FA0-AE27-17AEE4A6B03C}" destId="{C4BE4699-214A-4365-B82F-D84011B3F9B2}" srcOrd="1" destOrd="0" presId="urn:microsoft.com/office/officeart/2008/layout/VerticalCurvedList"/>
    <dgm:cxn modelId="{4E468518-6F3B-48EF-9327-21A0AE5DCB8D}" type="presParOf" srcId="{34D3606F-A0DE-4FA0-AE27-17AEE4A6B03C}" destId="{0324DB9A-2E20-4DA4-8057-0FB5F93569C7}" srcOrd="2" destOrd="0" presId="urn:microsoft.com/office/officeart/2008/layout/VerticalCurvedList"/>
    <dgm:cxn modelId="{3EEDBE98-CC2F-4017-B68D-62733FA7FF86}" type="presParOf" srcId="{0324DB9A-2E20-4DA4-8057-0FB5F93569C7}" destId="{120420B0-8EB6-4C47-B796-CE6BED49F19F}" srcOrd="0" destOrd="0" presId="urn:microsoft.com/office/officeart/2008/layout/VerticalCurvedList"/>
    <dgm:cxn modelId="{E8299FE8-C0F6-49AA-AD73-EF2B0B928660}" type="presParOf" srcId="{34D3606F-A0DE-4FA0-AE27-17AEE4A6B03C}" destId="{7AD260B8-1C6C-4548-BAAD-8000BF5E956D}" srcOrd="3" destOrd="0" presId="urn:microsoft.com/office/officeart/2008/layout/VerticalCurvedList"/>
    <dgm:cxn modelId="{FFA92529-D5F4-4FC6-9AE5-EF32CD0DB5D3}" type="presParOf" srcId="{34D3606F-A0DE-4FA0-AE27-17AEE4A6B03C}" destId="{BA0FEE3B-2FF7-45ED-961C-EADC21014F0E}" srcOrd="4" destOrd="0" presId="urn:microsoft.com/office/officeart/2008/layout/VerticalCurvedList"/>
    <dgm:cxn modelId="{3B37BB8E-7DF6-402F-A926-FDB31FF87977}" type="presParOf" srcId="{BA0FEE3B-2FF7-45ED-961C-EADC21014F0E}" destId="{722A1DEB-8CC6-4CA6-8D8F-E1227D271A89}" srcOrd="0" destOrd="0" presId="urn:microsoft.com/office/officeart/2008/layout/VerticalCurvedList"/>
    <dgm:cxn modelId="{6DB295A5-1388-4B86-8C7F-A398CD8FB624}" type="presParOf" srcId="{34D3606F-A0DE-4FA0-AE27-17AEE4A6B03C}" destId="{2A608E73-8FDF-4311-B381-AEAB21A36B18}" srcOrd="5" destOrd="0" presId="urn:microsoft.com/office/officeart/2008/layout/VerticalCurvedList"/>
    <dgm:cxn modelId="{97578C94-D5CA-43CE-B3AD-C901B2CA610A}" type="presParOf" srcId="{34D3606F-A0DE-4FA0-AE27-17AEE4A6B03C}" destId="{308E8A62-9753-462D-8C41-1C7950B7B8F6}" srcOrd="6" destOrd="0" presId="urn:microsoft.com/office/officeart/2008/layout/VerticalCurvedList"/>
    <dgm:cxn modelId="{5196F548-0C2D-4B45-B9DD-3E307A9D7694}" type="presParOf" srcId="{308E8A62-9753-462D-8C41-1C7950B7B8F6}" destId="{30E921B1-3FAD-4AA2-BE9A-CA3884FF2FEA}" srcOrd="0" destOrd="0" presId="urn:microsoft.com/office/officeart/2008/layout/VerticalCurvedList"/>
    <dgm:cxn modelId="{1CDE045F-D2BD-4DE4-82F0-E3F4D8642D81}" type="presParOf" srcId="{34D3606F-A0DE-4FA0-AE27-17AEE4A6B03C}" destId="{5EC13A0E-308C-4772-BC4A-376295CCDCBE}" srcOrd="7" destOrd="0" presId="urn:microsoft.com/office/officeart/2008/layout/VerticalCurvedList"/>
    <dgm:cxn modelId="{0252A3C3-75E7-45E9-B0D8-A7EA66ECC46D}" type="presParOf" srcId="{34D3606F-A0DE-4FA0-AE27-17AEE4A6B03C}" destId="{7CF9C171-E6E9-47B7-9F34-BFF79BB7752A}" srcOrd="8" destOrd="0" presId="urn:microsoft.com/office/officeart/2008/layout/VerticalCurvedList"/>
    <dgm:cxn modelId="{47560D6F-7656-40B1-B17A-57EAEAA7A466}" type="presParOf" srcId="{7CF9C171-E6E9-47B7-9F34-BFF79BB7752A}" destId="{73B73B65-A145-4D8B-899F-858C0010E4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ADFCD-2D14-47C1-8BFA-33137AAB79FF}">
      <dsp:nvSpPr>
        <dsp:cNvPr id="0" name=""/>
        <dsp:cNvSpPr/>
      </dsp:nvSpPr>
      <dsp:spPr>
        <a:xfrm>
          <a:off x="-5494515" y="-825597"/>
          <a:ext cx="6419786" cy="6419786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E4699-214A-4365-B82F-D84011B3F9B2}">
      <dsp:nvSpPr>
        <dsp:cNvPr id="0" name=""/>
        <dsp:cNvSpPr/>
      </dsp:nvSpPr>
      <dsp:spPr>
        <a:xfrm>
          <a:off x="234362" y="204586"/>
          <a:ext cx="6338742" cy="1047272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2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Sugestii metodologice de implementare a   Regulamentului de atestare a cadrelor didactice  </a:t>
          </a:r>
          <a:endParaRPr lang="ru-RU" sz="2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4362" y="204586"/>
        <a:ext cx="6338742" cy="1047272"/>
      </dsp:txXfrm>
    </dsp:sp>
    <dsp:sp modelId="{120420B0-8EB6-4C47-B796-CE6BED49F19F}">
      <dsp:nvSpPr>
        <dsp:cNvPr id="0" name=""/>
        <dsp:cNvSpPr/>
      </dsp:nvSpPr>
      <dsp:spPr>
        <a:xfrm flipH="1">
          <a:off x="3985" y="0"/>
          <a:ext cx="870141" cy="9691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260B8-1C6C-4548-BAAD-8000BF5E956D}">
      <dsp:nvSpPr>
        <dsp:cNvPr id="0" name=""/>
        <dsp:cNvSpPr/>
      </dsp:nvSpPr>
      <dsp:spPr>
        <a:xfrm>
          <a:off x="1025247" y="2557028"/>
          <a:ext cx="5516229" cy="733600"/>
        </a:xfrm>
        <a:prstGeom prst="rect">
          <a:avLst/>
        </a:prstGeom>
        <a:solidFill>
          <a:srgbClr val="FFC000">
            <a:hueOff val="3465231"/>
            <a:satOff val="-15989"/>
            <a:lumOff val="58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2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Studiu de caz: Concept. Conținut. Evaluare.</a:t>
          </a:r>
          <a:endParaRPr lang="ru-RU" sz="2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25247" y="2557028"/>
        <a:ext cx="5516229" cy="733600"/>
      </dsp:txXfrm>
    </dsp:sp>
    <dsp:sp modelId="{722A1DEB-8CC6-4CA6-8D8F-E1227D271A89}">
      <dsp:nvSpPr>
        <dsp:cNvPr id="0" name=""/>
        <dsp:cNvSpPr/>
      </dsp:nvSpPr>
      <dsp:spPr>
        <a:xfrm>
          <a:off x="357780" y="1338838"/>
          <a:ext cx="917000" cy="917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FFC000">
              <a:hueOff val="3465231"/>
              <a:satOff val="-15989"/>
              <a:lumOff val="58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08E73-8FDF-4311-B381-AEAB21A36B18}">
      <dsp:nvSpPr>
        <dsp:cNvPr id="0" name=""/>
        <dsp:cNvSpPr/>
      </dsp:nvSpPr>
      <dsp:spPr>
        <a:xfrm>
          <a:off x="1025247" y="1408695"/>
          <a:ext cx="5516229" cy="733600"/>
        </a:xfrm>
        <a:prstGeom prst="rect">
          <a:avLst/>
        </a:prstGeom>
        <a:solidFill>
          <a:srgbClr val="FFC000">
            <a:hueOff val="6930461"/>
            <a:satOff val="-31979"/>
            <a:lumOff val="117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2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Interviu de evaluare a competențelor profesionale – sarcina didactică </a:t>
          </a:r>
          <a:endParaRPr lang="ru-RU" sz="18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25247" y="1408695"/>
        <a:ext cx="5516229" cy="733600"/>
      </dsp:txXfrm>
    </dsp:sp>
    <dsp:sp modelId="{30E921B1-3FAD-4AA2-BE9A-CA3884FF2FEA}">
      <dsp:nvSpPr>
        <dsp:cNvPr id="0" name=""/>
        <dsp:cNvSpPr/>
      </dsp:nvSpPr>
      <dsp:spPr>
        <a:xfrm>
          <a:off x="397872" y="2490982"/>
          <a:ext cx="917000" cy="9225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FFC000">
              <a:hueOff val="6930461"/>
              <a:satOff val="-31979"/>
              <a:lumOff val="117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13A0E-308C-4772-BC4A-376295CCDCBE}">
      <dsp:nvSpPr>
        <dsp:cNvPr id="0" name=""/>
        <dsp:cNvSpPr/>
      </dsp:nvSpPr>
      <dsp:spPr>
        <a:xfrm>
          <a:off x="229286" y="3668381"/>
          <a:ext cx="6348894" cy="733600"/>
        </a:xfrm>
        <a:prstGeom prst="rect">
          <a:avLst/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29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5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ro-RO" sz="1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Proba practică – prezentarea produsului/proiectului de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</a:t>
          </a:r>
          <a:r>
            <a:rPr lang="ro-RO" sz="1800" b="1" kern="12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success</a:t>
          </a:r>
          <a:r>
            <a:rPr lang="ro-RO" sz="18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din practica educațională. </a:t>
          </a:r>
          <a:endParaRPr lang="ru-RU" sz="18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9286" y="3668381"/>
        <a:ext cx="6348894" cy="733600"/>
      </dsp:txXfrm>
    </dsp:sp>
    <dsp:sp modelId="{73B73B65-A145-4D8B-899F-858C0010E456}">
      <dsp:nvSpPr>
        <dsp:cNvPr id="0" name=""/>
        <dsp:cNvSpPr/>
      </dsp:nvSpPr>
      <dsp:spPr>
        <a:xfrm>
          <a:off x="0" y="3553298"/>
          <a:ext cx="849499" cy="91700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FFC000">
              <a:hueOff val="10395692"/>
              <a:satOff val="-47968"/>
              <a:lumOff val="176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D11E1-E0C4-4FB3-8048-64104F778D4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u-RU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BBA5A-BF4C-4977-9686-EBF1B7FC5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8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77ABF-5913-4544-8D75-257803DF98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77ABF-5913-4544-8D75-257803DF98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9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69F9C-486E-4A52-A90C-924EE699C4E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86F5E-B2CF-491C-91F0-57D1F01950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64112-0B8F-4985-8EC1-693F6917070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CC80-DF94-49EC-AF7F-FBD6C54CF4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FFCDC-5424-4080-8EDA-2E009D6612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F060-BC2D-425F-959F-0FE617D848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F037-6C36-4B30-9C8F-78EF60074B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C91F-D8FD-4DBF-9DB7-0E7C64E6B4C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7E431-A553-40E9-A7AD-9ED80A71A2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166F-C04A-4B9F-A75E-6CBE3C6641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BB40-8855-447C-917D-DE1EC75403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EBF982-C364-44F3-9CC4-8D024F5438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efs.md/departamentul_formare_profesionala_continua.php" TargetMode="External"/><Relationship Id="rId3" Type="http://schemas.openxmlformats.org/officeDocument/2006/relationships/hyperlink" Target="http://usm.md/?page_id=47&amp;lang=ro" TargetMode="External"/><Relationship Id="rId7" Type="http://schemas.openxmlformats.org/officeDocument/2006/relationships/hyperlink" Target="https://www.pascupas.md/contacte/" TargetMode="External"/><Relationship Id="rId12" Type="http://schemas.openxmlformats.org/officeDocument/2006/relationships/hyperlink" Target="http://ise.md/uploads/files/1546505259_plan_2019.pdf" TargetMode="External"/><Relationship Id="rId2" Type="http://schemas.openxmlformats.org/officeDocument/2006/relationships/hyperlink" Target="http://formare.usarb.md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st.md/procesul-de-studii/formarea-continua/" TargetMode="External"/><Relationship Id="rId11" Type="http://schemas.openxmlformats.org/officeDocument/2006/relationships/hyperlink" Target="https://kdu.md/ro/structura-unversit-ii/centre/centrul-de-educatie-continua" TargetMode="External"/><Relationship Id="rId5" Type="http://schemas.openxmlformats.org/officeDocument/2006/relationships/hyperlink" Target="http://uspee.md/cursuri-formare-continua/" TargetMode="External"/><Relationship Id="rId10" Type="http://schemas.openxmlformats.org/officeDocument/2006/relationships/hyperlink" Target="https://formare.ase.md/" TargetMode="External"/><Relationship Id="rId4" Type="http://schemas.openxmlformats.org/officeDocument/2006/relationships/hyperlink" Target="http://www.usch.md/centrul-de-formare-continua/" TargetMode="External"/><Relationship Id="rId9" Type="http://schemas.openxmlformats.org/officeDocument/2006/relationships/hyperlink" Target="http://amtap.md/sectia-frecventa-redusa-si-formare-continua-2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6"/>
          <p:cNvSpPr>
            <a:spLocks noChangeArrowheads="1"/>
          </p:cNvSpPr>
          <p:nvPr/>
        </p:nvSpPr>
        <p:spPr bwMode="auto">
          <a:xfrm>
            <a:off x="611560" y="836712"/>
            <a:ext cx="8352928" cy="13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</a:rPr>
              <a:t>Repere 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metodologice </a:t>
            </a:r>
            <a:b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de implementare a </a:t>
            </a:r>
            <a:r>
              <a:rPr lang="pt-BR" sz="3200" b="1" i="1" dirty="0" smtClean="0">
                <a:solidFill>
                  <a:schemeClr val="accent6">
                    <a:lumMod val="75000"/>
                  </a:schemeClr>
                </a:solidFill>
              </a:rPr>
              <a:t>Regulamentului </a:t>
            </a:r>
            <a:r>
              <a:rPr lang="pt-BR" sz="3200" b="1" i="1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pt-BR" sz="3200" b="1" i="1" dirty="0" smtClean="0">
                <a:solidFill>
                  <a:schemeClr val="accent6">
                    <a:lumMod val="75000"/>
                  </a:schemeClr>
                </a:solidFill>
              </a:rPr>
              <a:t>atestare</a:t>
            </a:r>
            <a:r>
              <a:rPr lang="ro-RO" sz="3200" b="1" i="1" dirty="0" smtClean="0">
                <a:solidFill>
                  <a:schemeClr val="accent6">
                    <a:lumMod val="75000"/>
                  </a:schemeClr>
                </a:solidFill>
              </a:rPr>
              <a:t> a cadrelor didactice</a:t>
            </a:r>
            <a:endParaRPr lang="ro-RO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95536" y="6237312"/>
            <a:ext cx="83529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Metodist principal: Duminică </a:t>
            </a:r>
            <a:r>
              <a:rPr lang="ro-RO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Stella</a:t>
            </a:r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90837"/>
            <a:ext cx="2232248" cy="2075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31166"/>
            <a:ext cx="2016224" cy="1510222"/>
          </a:xfrm>
          <a:prstGeom prst="rect">
            <a:avLst/>
          </a:prstGeom>
        </p:spPr>
      </p:pic>
      <p:sp>
        <p:nvSpPr>
          <p:cNvPr id="3" name="Dreptunghi 2"/>
          <p:cNvSpPr/>
          <p:nvPr/>
        </p:nvSpPr>
        <p:spPr>
          <a:xfrm>
            <a:off x="899592" y="1124744"/>
            <a:ext cx="360040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Diplomă de </a:t>
            </a:r>
            <a:r>
              <a:rPr lang="ro-RO" dirty="0" smtClean="0">
                <a:solidFill>
                  <a:srgbClr val="FF0000"/>
                </a:solidFill>
              </a:rPr>
              <a:t>calificare </a:t>
            </a:r>
            <a:r>
              <a:rPr lang="ro-RO" dirty="0" smtClean="0">
                <a:solidFill>
                  <a:schemeClr val="tx1"/>
                </a:solidFill>
              </a:rPr>
              <a:t>- pregătire </a:t>
            </a:r>
            <a:r>
              <a:rPr lang="ro-RO" dirty="0">
                <a:solidFill>
                  <a:schemeClr val="tx1"/>
                </a:solidFill>
              </a:rPr>
              <a:t>într-un anumit domeniu de activitate </a:t>
            </a:r>
            <a:r>
              <a:rPr lang="ro-RO" dirty="0" smtClean="0">
                <a:solidFill>
                  <a:schemeClr val="tx1"/>
                </a:solidFill>
              </a:rPr>
              <a:t>profesională, urmând doar </a:t>
            </a:r>
            <a:r>
              <a:rPr lang="ro-RO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Modul 1. Psihopedagogie preșcolară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Dreptunghi 10"/>
          <p:cNvSpPr/>
          <p:nvPr/>
        </p:nvSpPr>
        <p:spPr>
          <a:xfrm>
            <a:off x="4860032" y="3717032"/>
            <a:ext cx="3600400" cy="2075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Diploma de </a:t>
            </a:r>
            <a:r>
              <a:rPr lang="ro-RO" dirty="0" smtClean="0">
                <a:solidFill>
                  <a:srgbClr val="FF0000"/>
                </a:solidFill>
              </a:rPr>
              <a:t>recalificare</a:t>
            </a:r>
            <a:r>
              <a:rPr lang="ro-RO" dirty="0" smtClean="0">
                <a:solidFill>
                  <a:schemeClr val="tx1"/>
                </a:solidFill>
              </a:rPr>
              <a:t> - </a:t>
            </a:r>
            <a:r>
              <a:rPr lang="ro-RO" dirty="0">
                <a:solidFill>
                  <a:schemeClr val="tx1"/>
                </a:solidFill>
              </a:rPr>
              <a:t>p</a:t>
            </a:r>
            <a:r>
              <a:rPr lang="it-IT" dirty="0" smtClean="0">
                <a:solidFill>
                  <a:schemeClr val="tx1"/>
                </a:solidFill>
              </a:rPr>
              <a:t>regătire</a:t>
            </a:r>
            <a:r>
              <a:rPr lang="it-IT" dirty="0">
                <a:solidFill>
                  <a:schemeClr val="tx1"/>
                </a:solidFill>
              </a:rPr>
              <a:t>, instruire în vederea obținerii unei noi calificări profesionale, a unei noi </a:t>
            </a:r>
            <a:r>
              <a:rPr lang="it-IT" dirty="0" smtClean="0">
                <a:solidFill>
                  <a:schemeClr val="tx1"/>
                </a:solidFill>
              </a:rPr>
              <a:t>meserii</a:t>
            </a:r>
            <a:r>
              <a:rPr lang="ro-RO" dirty="0" smtClean="0">
                <a:solidFill>
                  <a:schemeClr val="tx1"/>
                </a:solidFill>
              </a:rPr>
              <a:t> (inginer, contabil, brutar  etc.)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000" dirty="0" smtClean="0"/>
              <a:t>„</a:t>
            </a:r>
            <a:r>
              <a:rPr lang="ro-RO" sz="2000" i="1" dirty="0" smtClean="0"/>
              <a:t>Să fiți mândre că sunteți educatori!”</a:t>
            </a:r>
            <a:endParaRPr lang="ru-RU" sz="2000" i="1" dirty="0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2219325" cy="2057400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3923928" y="2132856"/>
            <a:ext cx="4572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Meseria de educator este o artă. Înainte de a începe activitatea cu copiii, este necesar să pornim de la studiu și apoi vom lucra în acest domeniu. Este important să o faceți cu suflet, pasiune și asta te va face împlinit. Dragostea pentru copil este definitorie. Dacă ești sensibil, calm, răbdător și  echilibrat poți să trăiești printre micuți.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19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539552" y="188640"/>
            <a:ext cx="3600400" cy="3168352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o-MD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Pct. 13 </a:t>
            </a:r>
            <a:r>
              <a:rPr lang="ro-MD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Metodiștii</a:t>
            </a:r>
            <a:r>
              <a:rPr lang="ro-MD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instituțiile de învățământ, care dețin grade didactice la disciplina predată sunt în drept să solicite conferirea aceluiași grad didactic pentru funcția de metodist în condițiile stabilite de Regulament.</a:t>
            </a:r>
          </a:p>
        </p:txBody>
      </p:sp>
      <p:pic>
        <p:nvPicPr>
          <p:cNvPr id="5" name="Imagine 4" descr="E:\CARTEA digitala\GATA\ACTIVITATE 1 imagini\s1200 (2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5" r="1989" b="4684"/>
          <a:stretch/>
        </p:blipFill>
        <p:spPr bwMode="auto">
          <a:xfrm>
            <a:off x="5148064" y="440668"/>
            <a:ext cx="3240360" cy="5436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reptunghi 1"/>
          <p:cNvSpPr/>
          <p:nvPr/>
        </p:nvSpPr>
        <p:spPr>
          <a:xfrm>
            <a:off x="4788024" y="3933056"/>
            <a:ext cx="1152128" cy="16561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Dreptunghi 2"/>
          <p:cNvSpPr/>
          <p:nvPr/>
        </p:nvSpPr>
        <p:spPr>
          <a:xfrm>
            <a:off x="539552" y="4365104"/>
            <a:ext cx="3816424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Ex: </a:t>
            </a:r>
            <a:r>
              <a:rPr lang="ro-RO" dirty="0" smtClean="0">
                <a:solidFill>
                  <a:schemeClr val="tx1"/>
                </a:solidFill>
              </a:rPr>
              <a:t>Un educator care deține gradul didactic I, va putea să solicite același grad didactic în funcție de metodist.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2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620688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Atenție!!!</a:t>
            </a:r>
          </a:p>
          <a:p>
            <a:pPr marL="0" lvl="0" indent="0">
              <a:buNone/>
            </a:pPr>
            <a:r>
              <a:rPr lang="ro-MD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ro-MD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solicită nimic în plus!</a:t>
            </a:r>
            <a:endParaRPr lang="en-US" sz="2500" dirty="0"/>
          </a:p>
        </p:txBody>
      </p:sp>
      <p:sp>
        <p:nvSpPr>
          <p:cNvPr id="5" name="Rectangular Callout 4"/>
          <p:cNvSpPr/>
          <p:nvPr/>
        </p:nvSpPr>
        <p:spPr>
          <a:xfrm>
            <a:off x="1075357" y="1663643"/>
            <a:ext cx="5904656" cy="3456384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o-MD" b="1" dirty="0" smtClean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Pct. 21 Personalul </a:t>
            </a:r>
            <a:r>
              <a:rPr lang="ro-MD" b="1" dirty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 care confirmă un stagiu de activitate didactică de 30 de ani în învățământ sau care a atins vârsta de pensionare își păstrează gradul didactic deținut la prezentarea următoarelor acte:</a:t>
            </a:r>
            <a:endParaRPr lang="ro-RO" b="1" dirty="0">
              <a:solidFill>
                <a:srgbClr val="321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b="1" dirty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cererea de păstrare a gradului didactic depusă până la data de 15 septembrie (Anexa nr. 3);</a:t>
            </a:r>
            <a:endParaRPr lang="ro-RO" b="1" dirty="0">
              <a:solidFill>
                <a:srgbClr val="321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o-MD" b="1" dirty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copia ultimului certificat de conferire/confirmare a gradului didactic;</a:t>
            </a:r>
            <a:endParaRPr lang="ro-RO" b="1" dirty="0">
              <a:solidFill>
                <a:srgbClr val="321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b="1" dirty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adeverința de la locul de muncă care confirmă cei 30 de ani de activitate didactică, copia buletinului de identitate sau copia legitimației de pensionar.</a:t>
            </a:r>
            <a:endParaRPr lang="ro-RO" b="1" dirty="0">
              <a:solidFill>
                <a:srgbClr val="321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61441"/>
            <a:ext cx="2511770" cy="1402202"/>
          </a:xfrm>
          <a:prstGeom prst="rect">
            <a:avLst/>
          </a:prstGeom>
        </p:spPr>
      </p:pic>
      <p:sp>
        <p:nvSpPr>
          <p:cNvPr id="2" name="Dreptunghi 1"/>
          <p:cNvSpPr/>
          <p:nvPr/>
        </p:nvSpPr>
        <p:spPr>
          <a:xfrm>
            <a:off x="1007604" y="5661248"/>
            <a:ext cx="64087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 smtClean="0">
                <a:solidFill>
                  <a:schemeClr val="tx1"/>
                </a:solidFill>
              </a:rPr>
              <a:t>Cum să gestionăm corect  ca aceste cadre didactice să urmeze formarea continuă? În cadrul instituției aveți </a:t>
            </a:r>
            <a:r>
              <a:rPr lang="ro-RO" sz="1200" b="1" dirty="0" smtClean="0">
                <a:solidFill>
                  <a:schemeClr val="tx1"/>
                </a:solidFill>
              </a:rPr>
              <a:t>Planul de atestare </a:t>
            </a:r>
            <a:r>
              <a:rPr lang="ro-RO" sz="1200" dirty="0" smtClean="0">
                <a:solidFill>
                  <a:schemeClr val="tx1"/>
                </a:solidFill>
              </a:rPr>
              <a:t>și Planul de formare continuă a cadrelor didactice. Conform art.134 din Codul Educației toate cadrele trebuie să urmeze formarea continuă... 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971600" y="548680"/>
            <a:ext cx="6984776" cy="578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Instituții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prestatoare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0000"/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programe</a:t>
            </a:r>
            <a:r>
              <a:rPr lang="en-US" b="1" dirty="0">
                <a:solidFill>
                  <a:srgbClr val="FF0000"/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FF0000"/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b="1" dirty="0">
                <a:solidFill>
                  <a:srgbClr val="FF0000"/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US" b="1" dirty="0">
                <a:solidFill>
                  <a:srgbClr val="FF0000"/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continuă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cadrele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Times New Roman" panose="02020603050405020304" pitchFamily="18" charset="0"/>
              </a:rPr>
              <a:t>manageriale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o-RO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ro-RO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400" b="1" dirty="0" err="1" smtClean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Universitatea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 de Stat „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Alecu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 Russo” din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Bălți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Universitatea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 de Stat din Moldova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Universitatea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 de Stat „Bogdan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Petriceicu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Hașdeu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” din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Cahul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u="sng" dirty="0" err="1">
                <a:solidFill>
                  <a:srgbClr val="0C788E"/>
                </a:solidFill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Universitatea</a:t>
            </a:r>
            <a:r>
              <a:rPr lang="en-US" sz="1400" b="1" u="sng" dirty="0">
                <a:solidFill>
                  <a:srgbClr val="0C788E"/>
                </a:solidFill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 de Stat „Ion </a:t>
            </a:r>
            <a:r>
              <a:rPr lang="en-US" sz="1400" b="1" u="sng" dirty="0" err="1">
                <a:solidFill>
                  <a:srgbClr val="0C788E"/>
                </a:solidFill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Creangă</a:t>
            </a:r>
            <a:r>
              <a:rPr lang="en-US" sz="1400" b="1" u="sng" dirty="0">
                <a:solidFill>
                  <a:srgbClr val="0C788E"/>
                </a:solidFill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” din </a:t>
            </a:r>
            <a:r>
              <a:rPr lang="en-US" sz="1400" b="1" u="sng" dirty="0" err="1">
                <a:solidFill>
                  <a:srgbClr val="0C788E"/>
                </a:solidFill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Chișinău</a:t>
            </a:r>
            <a:endParaRPr lang="ru-RU" sz="1400" dirty="0">
              <a:solidFill>
                <a:srgbClr val="0C788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Universitatea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 de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Studii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Politice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și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Economice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Europene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 „Constantin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Stere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”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Universitatea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 de Stat din Tiraspol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Programul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 </a:t>
            </a:r>
            <a:r>
              <a:rPr lang="en-US" sz="1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Educațional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 Pas cu Pas</a:t>
            </a:r>
            <a:endParaRPr lang="ru-RU" sz="14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Universitatea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 de Stat de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Educație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Fizică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și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 Sport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Academia de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Muzică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,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Teatru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și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 Arte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Plastice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Academia de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Studii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Economice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1"/>
              </a:rPr>
              <a:t>Universitatea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1"/>
              </a:rPr>
              <a:t> de Stat din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1"/>
              </a:rPr>
              <a:t>Comrat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Institutul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 de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Științe</a:t>
            </a:r>
            <a:r>
              <a:rPr lang="en-US" sz="1400" b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 ale </a:t>
            </a:r>
            <a:r>
              <a:rPr lang="en-US" sz="1400" b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Educației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i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400" i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Înscrierea</a:t>
            </a:r>
            <a:r>
              <a:rPr lang="en-US" sz="1400" i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 la curs se </a:t>
            </a:r>
            <a:r>
              <a:rPr lang="en-US" sz="1400" i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1400" i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 face personal de </a:t>
            </a:r>
            <a:r>
              <a:rPr lang="en-US" sz="1400" i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către</a:t>
            </a:r>
            <a:r>
              <a:rPr lang="en-US" sz="1400" i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beneficiar</a:t>
            </a:r>
            <a:r>
              <a:rPr lang="en-US" sz="1400" i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contactând</a:t>
            </a:r>
            <a:r>
              <a:rPr lang="en-US" sz="1400" i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 direct </a:t>
            </a:r>
            <a:r>
              <a:rPr lang="en-US" sz="1400" i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entitățile</a:t>
            </a:r>
            <a:r>
              <a:rPr lang="en-US" sz="1400" i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prestatoare</a:t>
            </a:r>
            <a:r>
              <a:rPr lang="en-US" sz="1400" i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1400" i="1" dirty="0" err="1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servicii</a:t>
            </a:r>
            <a:r>
              <a:rPr lang="en-US" sz="1400" i="1" dirty="0">
                <a:latin typeface="New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6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548680"/>
            <a:ext cx="7797552" cy="5433467"/>
          </a:xfrm>
        </p:spPr>
        <p:txBody>
          <a:bodyPr/>
          <a:lstStyle/>
          <a:p>
            <a:pPr marL="0" indent="0">
              <a:buNone/>
            </a:pPr>
            <a:r>
              <a:rPr lang="ro-RO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ro-RO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Important !!!</a:t>
            </a:r>
          </a:p>
          <a:p>
            <a:pPr marL="0" indent="0">
              <a:buNone/>
            </a:pPr>
            <a:endParaRPr lang="ro-RO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Pct. 16 Cadrele didactice deținătoare de grade didactice ale căror termen de valabilitate </a:t>
            </a:r>
            <a:r>
              <a:rPr lang="ro-RO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expirat </a:t>
            </a:r>
            <a:r>
              <a:rPr lang="ro-R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 urmare a neconfirmării din cauza concedierii din motive neimputabile din sistemul educațional sunt în drept să solicite </a:t>
            </a:r>
            <a:r>
              <a:rPr lang="ro-RO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conferirea gradului didactic deținut anterior </a:t>
            </a:r>
            <a:r>
              <a:rPr lang="ro-RO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condițiile stabilite de Regulament, după reîncadrarea în activitatea didactică.</a:t>
            </a:r>
            <a:endParaRPr lang="ro-R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8167"/>
            <a:ext cx="2592288" cy="249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42474"/>
            <a:ext cx="646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procesul de atestare se disting 2 etape: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07504" y="1052736"/>
            <a:ext cx="3474132" cy="324747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o-RO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1.Etapa instituțională</a:t>
            </a:r>
            <a:r>
              <a:rPr lang="ro-RO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b="1" i="1" dirty="0" smtClean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</a:p>
          <a:p>
            <a:pPr marL="0" indent="0" algn="ctr">
              <a:buNone/>
            </a:pPr>
            <a:r>
              <a:rPr lang="ro-RO" b="1" i="1" dirty="0" smtClean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octombrie-februarie</a:t>
            </a:r>
          </a:p>
          <a:p>
            <a:pPr marL="0" indent="0" algn="ctr">
              <a:buNone/>
            </a:pPr>
            <a:r>
              <a:rPr lang="ro-RO" i="1" dirty="0" smtClean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i="1" dirty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realizarea tuturor activităților educaționale la nivel       </a:t>
            </a:r>
            <a:r>
              <a:rPr lang="ro-RO" i="1" dirty="0" smtClean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instituțional)</a:t>
            </a:r>
            <a:endParaRPr lang="ro-RO" i="1" dirty="0">
              <a:solidFill>
                <a:srgbClr val="321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707904" y="685582"/>
            <a:ext cx="5436096" cy="5461137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o-RO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Etapa raională/municipală</a:t>
            </a:r>
            <a:r>
              <a:rPr lang="ro-RO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republicană</a:t>
            </a:r>
            <a:r>
              <a:rPr lang="ro-RO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o-RO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 smtClean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 </a:t>
            </a:r>
            <a:r>
              <a:rPr lang="ro-RO" b="1" i="1" dirty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aprilie-iunie </a:t>
            </a:r>
          </a:p>
          <a:p>
            <a:pPr marL="0" indent="0" algn="ctr">
              <a:buNone/>
            </a:pPr>
            <a:r>
              <a:rPr lang="ro-RO" i="1" dirty="0" smtClean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ro-RO" i="1" dirty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realizare probelor:</a:t>
            </a:r>
          </a:p>
          <a:p>
            <a:pPr algn="ctr">
              <a:buFontTx/>
              <a:buChar char="-"/>
            </a:pPr>
            <a:r>
              <a:rPr lang="ro-RO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„Studiu de caz” </a:t>
            </a:r>
            <a:r>
              <a:rPr lang="ro-RO" i="1" dirty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(în cazul conferirii gradului </a:t>
            </a:r>
            <a:r>
              <a:rPr lang="ro-RO" i="1" dirty="0" smtClean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II, la nivel de OLSDI)</a:t>
            </a:r>
            <a:endParaRPr lang="ro-RO" i="1" dirty="0">
              <a:solidFill>
                <a:srgbClr val="321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o-RO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„Interviul de evaluare a competențelor </a:t>
            </a:r>
            <a:r>
              <a:rPr lang="ro-RO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profesionale”  </a:t>
            </a:r>
          </a:p>
          <a:p>
            <a:pPr algn="ctr">
              <a:buFontTx/>
              <a:buChar char="-"/>
            </a:pPr>
            <a:r>
              <a:rPr lang="ro-RO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„Prezentarea </a:t>
            </a:r>
            <a:r>
              <a:rPr lang="ro-RO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produsului/ proiectului de succes din practica educațională” </a:t>
            </a:r>
            <a:r>
              <a:rPr lang="ro-RO" i="1" dirty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(în </a:t>
            </a:r>
            <a:r>
              <a:rPr lang="ro-RO" i="1" dirty="0" smtClean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cazul </a:t>
            </a:r>
            <a:r>
              <a:rPr lang="ro-RO" i="1" dirty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confirmării gradelor didactice unu și </a:t>
            </a:r>
            <a:r>
              <a:rPr lang="ro-RO" i="1" dirty="0" smtClean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superior- la nivel de OLSDI, în cazul conferirii gradelor didactice unu și superior-</a:t>
            </a:r>
          </a:p>
          <a:p>
            <a:pPr algn="ctr">
              <a:buFontTx/>
              <a:buChar char="-"/>
            </a:pPr>
            <a:r>
              <a:rPr lang="ro-RO" i="1" dirty="0" smtClean="0">
                <a:solidFill>
                  <a:srgbClr val="321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nivel republican)</a:t>
            </a:r>
            <a:endParaRPr lang="ro-RO" i="1" dirty="0">
              <a:solidFill>
                <a:srgbClr val="321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b="1" i="1" dirty="0">
              <a:solidFill>
                <a:srgbClr val="321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919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NB! </a:t>
            </a:r>
            <a:endParaRPr lang="ro-RO" sz="20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confirmarea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gradului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didactic II - „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Studiul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realizează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cadrul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ședinței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Consiliului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pedagogic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fața Comisiei de atestare și un delegat al OLSDI</a:t>
            </a:r>
            <a:endParaRPr lang="en-US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5076056" y="188640"/>
            <a:ext cx="3960440" cy="403244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Pct. 47 </a:t>
            </a:r>
          </a:p>
          <a:p>
            <a:pPr lvl="1" algn="just"/>
            <a:endParaRPr lang="ro-RO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cazul în care în instituția de învățământ nu sunt specialiști la disciplina/ disciplinele la care se atestează cadrul didactic, aceștia 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cooptați </a:t>
            </a:r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către administrația instituției, în baza 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 demers</a:t>
            </a:r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din cadrul altor instituții de învățământ, prin coordonare cu responsabilii de disciplinele școlare din cadrul OLSDI.</a:t>
            </a:r>
            <a:endParaRPr lang="ro-RO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79512" y="476672"/>
            <a:ext cx="4680520" cy="561662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Pct. 46, lit.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algn="ctr"/>
            <a:endParaRPr lang="ro-RO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Comisiile de evaluare internă și atestare în învățământul general 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 constituite din cel puțin 5 membri </a:t>
            </a:r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disciplinele școlare și de profil, în funcție de disciplinele la care se atestează candidații: cadre de conducere și didactice 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grad didactic doi, unu sau superior</a:t>
            </a:r>
            <a:r>
              <a:rPr lang="ro-RO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care au rezultate deosebite și eficiență în activitatea didactică recunoscute la nivel raional/ municipal/ național, sau cu titlu științific în domeniu și un reprezentant delegat de OLSDI;</a:t>
            </a:r>
            <a:endParaRPr lang="ro-RO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935824"/>
            <a:ext cx="3456384" cy="173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018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27046" y="260648"/>
            <a:ext cx="8928992" cy="576064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Pct. 48. </a:t>
            </a:r>
          </a:p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Comisia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evaluare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și atestare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atribuții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evaluează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didactic;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examinează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aferente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procesului de atestare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fișa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atestare a cadrelor didactice în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recunoașterii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acumulate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elaborează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conform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evaluează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în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cadrele didactice din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instituțiile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profesional tehnic care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solicită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confirmarea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didactic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recomandă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Consiliului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pedagogic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conferirea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confirmarea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gradelor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didactice doi,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superior.</a:t>
            </a:r>
          </a:p>
        </p:txBody>
      </p:sp>
    </p:spTree>
    <p:extLst>
      <p:ext uri="{BB962C8B-B14F-4D97-AF65-F5344CB8AC3E}">
        <p14:creationId xmlns:p14="http://schemas.microsoft.com/office/powerpoint/2010/main" val="2917220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1475656" y="1700808"/>
            <a:ext cx="6336704" cy="3384376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Pct. 46, lit. c)</a:t>
            </a:r>
          </a:p>
          <a:p>
            <a:pPr lvl="1"/>
            <a:r>
              <a:rPr lang="ro-MD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Comisiile </a:t>
            </a:r>
            <a:r>
              <a:rPr lang="ro-MD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raionale/ municipale </a:t>
            </a:r>
            <a:r>
              <a:rPr lang="ro-MD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disciplinele școlare și de profil sunt constituite </a:t>
            </a:r>
            <a:r>
              <a:rPr lang="ro-MD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cel puțin 5 membri</a:t>
            </a:r>
            <a:r>
              <a:rPr lang="ro-MD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responsabilii de disciplinele școlare din cadrul OLSDI, reprezentanți ai Direcțiilor Cultură, Tineret și Sport, </a:t>
            </a:r>
            <a:r>
              <a:rPr lang="ro-MD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cadre didactice cu gradul didactic unu sau superior</a:t>
            </a:r>
            <a:r>
              <a:rPr lang="ro-MD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care au rezultate deosebite și eficiență în activitatea didactică recunoscute la  nivel raional/ municipal/ național, sau cu titlu științific în domeniu;</a:t>
            </a:r>
            <a:endParaRPr lang="ro-RO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3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-ka\Desktop\img_s616348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19672" y="1886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i="1" dirty="0" smtClean="0">
                <a:solidFill>
                  <a:srgbClr val="7030A0"/>
                </a:solidFill>
              </a:rPr>
              <a:t>Agenda seminarului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42376" y="1424705"/>
            <a:ext cx="687247" cy="64738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 smtClean="0"/>
              <a:t>1</a:t>
            </a:r>
            <a:endParaRPr lang="ru-RU" sz="2800" b="1" dirty="0"/>
          </a:p>
        </p:txBody>
      </p:sp>
      <p:sp>
        <p:nvSpPr>
          <p:cNvPr id="7" name="Oval 6"/>
          <p:cNvSpPr/>
          <p:nvPr/>
        </p:nvSpPr>
        <p:spPr>
          <a:xfrm>
            <a:off x="2286000" y="2377440"/>
            <a:ext cx="705394" cy="94052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/>
              <a:t>2</a:t>
            </a:r>
            <a:endParaRPr lang="ru-RU" sz="3200" b="1" dirty="0"/>
          </a:p>
        </p:txBody>
      </p:sp>
      <p:sp>
        <p:nvSpPr>
          <p:cNvPr id="4" name="Oval 3"/>
          <p:cNvSpPr/>
          <p:nvPr/>
        </p:nvSpPr>
        <p:spPr>
          <a:xfrm>
            <a:off x="2286000" y="3623319"/>
            <a:ext cx="822959" cy="6482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 smtClean="0"/>
              <a:t>3</a:t>
            </a:r>
            <a:endParaRPr lang="ru-RU" sz="3200" b="1" dirty="0"/>
          </a:p>
        </p:txBody>
      </p:sp>
      <p:sp>
        <p:nvSpPr>
          <p:cNvPr id="5" name="Oval 4"/>
          <p:cNvSpPr/>
          <p:nvPr/>
        </p:nvSpPr>
        <p:spPr>
          <a:xfrm>
            <a:off x="1850937" y="4763235"/>
            <a:ext cx="787760" cy="72316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 smtClean="0"/>
              <a:t>4</a:t>
            </a:r>
            <a:endParaRPr lang="ru-RU" sz="2800" b="1" dirty="0"/>
          </a:p>
        </p:txBody>
      </p:sp>
      <p:graphicFrame>
        <p:nvGraphicFramePr>
          <p:cNvPr id="9" name="Схема 9"/>
          <p:cNvGraphicFramePr/>
          <p:nvPr>
            <p:extLst>
              <p:ext uri="{D42A27DB-BD31-4B8C-83A1-F6EECF244321}">
                <p14:modId xmlns:p14="http://schemas.microsoft.com/office/powerpoint/2010/main" val="480151802"/>
              </p:ext>
            </p:extLst>
          </p:nvPr>
        </p:nvGraphicFramePr>
        <p:xfrm>
          <a:off x="1846947" y="1023611"/>
          <a:ext cx="6541477" cy="476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82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827584" y="188640"/>
            <a:ext cx="7992888" cy="5904656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o-M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Pct. 51</a:t>
            </a:r>
          </a:p>
          <a:p>
            <a:pPr lvl="0"/>
            <a:endParaRPr lang="ro-MD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o-MD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Comisia </a:t>
            </a:r>
            <a:r>
              <a:rPr lang="ro-MD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raională/ municipală de atestare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următoarele atribuții: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monitorizează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procesul de atestare în instituțiile de învățământ;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examinează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 aferente procesului de atestare prezentate de către responsabilii de atestare din cadrul instituțiilor de învățământ;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</a:pP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elaborează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 </a:t>
            </a:r>
            <a:r>
              <a:rPr lang="ro-M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Studiu de caz,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conform modelelor 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propuse;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Tx/>
              <a:buChar char="-"/>
            </a:pP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evaluează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baza probei </a:t>
            </a:r>
            <a:r>
              <a:rPr lang="ro-M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Studiu de caz</a:t>
            </a: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cadrele didactice din instituțiile de învățământ din subordinea OLSDI și Direcțiilor Cultură, Tineret și Sport care solicită conferirea gradului didactic doi; 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elaborează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sarcini pentru proba </a:t>
            </a:r>
            <a:r>
              <a:rPr lang="ro-M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Interviul de evaluare a competențelor profesionale</a:t>
            </a:r>
            <a:r>
              <a:rPr lang="ro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baza indicatorilor stabiliți 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(în cazul confirmării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gradului didactic unu și 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superior);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evaluează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candidații la proba </a:t>
            </a:r>
            <a:r>
              <a:rPr lang="ro-M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Interviul de evaluare a competențelor profesionale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susținerea</a:t>
            </a:r>
            <a:r>
              <a:rPr lang="ro-M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MD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robei </a:t>
            </a:r>
            <a:r>
              <a:rPr lang="ro-MD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– prezentarea produsului/ proiectului din practica educațională</a:t>
            </a:r>
            <a:r>
              <a:rPr lang="ro-M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baza criteriilor de evaluare stabilite 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(în cazul confirmării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gradului didactic unu și </a:t>
            </a:r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superior);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o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ia 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decizii care servesc drept temei pentru emiterea ordinului privind conferirea gradului didactic doi/ confirmarea gradului didactic unu și superior.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25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971600" y="260648"/>
            <a:ext cx="2952328" cy="29523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Pct. 38. </a:t>
            </a:r>
          </a:p>
          <a:p>
            <a:pPr algn="ctr"/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Actele candidaților care aspiră la conferirea gradului didactic întâi și superior </a:t>
            </a:r>
            <a:r>
              <a:rPr lang="ro-R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prezintă ministerului în luna martie în baza unui orar aprobat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în prealabil de minister.  </a:t>
            </a: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788024" y="620688"/>
            <a:ext cx="3888432" cy="554461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Pct. 28</a:t>
            </a:r>
          </a:p>
          <a:p>
            <a:pPr algn="just"/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Autoritățile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drept de emitere a ordinului de conferire/ confirmare a gradului didactic doi și confirmare a gradului didactic unu și superior sunt:</a:t>
            </a:r>
          </a:p>
          <a:p>
            <a:pPr algn="just"/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OLSDI</a:t>
            </a: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în cazul cadrelor didactice din instituțiile de învățământ din subordinea OLSDI și Direcțiilor Cultură, Tineret și Sport;  </a:t>
            </a:r>
          </a:p>
          <a:p>
            <a:pPr algn="just"/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Ministerul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Educației, Culturii și Cercetării, în cazul cadrelor didactice din instituțiile de învățământ din subordine sau din subordinea altor autorități publice centrale.</a:t>
            </a:r>
          </a:p>
          <a:p>
            <a:pPr algn="ctr"/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3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880" y="332656"/>
            <a:ext cx="5410944" cy="586551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o-RO" sz="23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o-RO" sz="23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3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Gradul didactic doi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o-RO" sz="23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conferit ca urmare a examinării:</a:t>
            </a:r>
          </a:p>
          <a:p>
            <a:pPr marL="0" indent="0" algn="just">
              <a:spcBef>
                <a:spcPts val="0"/>
              </a:spcBef>
              <a:buNone/>
            </a:pPr>
            <a:endParaRPr lang="ro-RO" sz="23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materialelor aferente procesului de atestare;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prezentării a </a:t>
            </a:r>
            <a:r>
              <a:rPr lang="ro-RO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prezentării </a:t>
            </a:r>
            <a:r>
              <a:rPr lang="ro-RO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 activități </a:t>
            </a:r>
            <a:r>
              <a:rPr lang="ro-RO" sz="2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extracurriculare</a:t>
            </a: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rezultatelor evaluării activităților realizate în baza Hărții creditare;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susținerii publice a probei </a:t>
            </a:r>
            <a:r>
              <a:rPr lang="ro-RO" sz="2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 de </a:t>
            </a:r>
            <a:r>
              <a:rPr lang="ro-RO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 </a:t>
            </a:r>
            <a:r>
              <a:rPr lang="ro-RO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fața Comisiei raionale/ municipale de </a:t>
            </a: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atestare.</a:t>
            </a:r>
            <a:endParaRPr lang="ro-RO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13" y="1772816"/>
            <a:ext cx="3004120" cy="200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9" y="4065911"/>
            <a:ext cx="1963082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2"/>
          <p:cNvSpPr txBox="1">
            <a:spLocks/>
          </p:cNvSpPr>
          <p:nvPr/>
        </p:nvSpPr>
        <p:spPr bwMode="auto">
          <a:xfrm>
            <a:off x="1547664" y="260648"/>
            <a:ext cx="741682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/>
            <a:endParaRPr lang="en-US" sz="25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MD" sz="25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Gradul </a:t>
            </a:r>
            <a:r>
              <a:rPr lang="ro-MD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 unu este conferit </a:t>
            </a:r>
            <a:endParaRPr lang="ro-MD" sz="25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MD" sz="25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ro-MD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urmare a examinării</a:t>
            </a:r>
            <a:r>
              <a:rPr lang="ro-MD" sz="25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ro-RO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materialelor aferente procesului de atestare;</a:t>
            </a:r>
            <a:endParaRPr lang="ro-R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prezentării a </a:t>
            </a:r>
            <a:r>
              <a:rPr lang="ro-MD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ore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o-MD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prezentării </a:t>
            </a:r>
            <a:r>
              <a:rPr lang="ro-MD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 activități </a:t>
            </a:r>
            <a:r>
              <a:rPr lang="ro-MD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extracurriculare</a:t>
            </a:r>
            <a:r>
              <a:rPr lang="ro-MD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MD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unei comunicări la Consiliul pedagogic</a:t>
            </a: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Comisia metodică, sesiune de formare la nivel </a:t>
            </a:r>
            <a:r>
              <a:rPr lang="ro-MD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instituțional;</a:t>
            </a:r>
            <a:endParaRPr lang="ro-RO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evaluării activităților realizate în baza Hărții </a:t>
            </a:r>
            <a:r>
              <a:rPr lang="ro-MD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creditare;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</a:t>
            </a: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susținerii publice a probei </a:t>
            </a:r>
            <a:r>
              <a:rPr lang="ro-MD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Interviul de evaluare a competențelor </a:t>
            </a:r>
            <a:r>
              <a:rPr lang="ro-MD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profesionale </a:t>
            </a:r>
            <a:r>
              <a:rPr lang="ro-MD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  </a:t>
            </a:r>
            <a:r>
              <a:rPr lang="ro-MD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Probei </a:t>
            </a:r>
            <a:r>
              <a:rPr lang="ro-MD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– prezentarea produsului/ proiectului din practica educațională</a:t>
            </a:r>
            <a:r>
              <a:rPr lang="ro-MD" sz="25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fața Comisiei republicane de </a:t>
            </a:r>
            <a:r>
              <a:rPr lang="ro-MD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atestare.</a:t>
            </a:r>
            <a:endParaRPr lang="ro-R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958" y="2420888"/>
            <a:ext cx="2016224" cy="19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229200"/>
            <a:ext cx="200575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259632" y="188640"/>
            <a:ext cx="7776864" cy="6669360"/>
          </a:xfrm>
        </p:spPr>
        <p:txBody>
          <a:bodyPr/>
          <a:lstStyle/>
          <a:p>
            <a:pPr marL="0" lvl="0" indent="0" algn="ctr">
              <a:buNone/>
              <a:tabLst>
                <a:tab pos="90170" algn="l"/>
              </a:tabLst>
            </a:pPr>
            <a:r>
              <a:rPr lang="ro-RO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Gradul didactic superior este conferit </a:t>
            </a:r>
          </a:p>
          <a:p>
            <a:pPr marL="0" lvl="0" indent="0" algn="ctr">
              <a:buNone/>
              <a:tabLst>
                <a:tab pos="90170" algn="l"/>
              </a:tabLst>
            </a:pPr>
            <a:r>
              <a:rPr lang="ro-RO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urmare a examinării</a:t>
            </a: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materialelor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aferente procesului de atestare;</a:t>
            </a: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prezentării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prezentării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comunicări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seminarele metodologice/ conferințe, mese rotunde,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traininguri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sesiuni de formare la nivel raional/ municipal/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republican;</a:t>
            </a:r>
            <a:endParaRPr lang="ro-RO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publicării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articole cu caracter didactic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reviste de specialitate/ culegeri de articole sau a 2 lucrări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științifice; </a:t>
            </a:r>
            <a:endParaRPr lang="ro-RO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evaluării activităților realizate în baza Hărții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creditare;</a:t>
            </a:r>
            <a:endParaRPr lang="ro-RO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susținerii publice a probei </a:t>
            </a:r>
            <a:r>
              <a:rPr lang="ro-RO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Interviul de evaluare a competențelor </a:t>
            </a:r>
            <a:r>
              <a:rPr lang="ro-RO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profesionale</a:t>
            </a:r>
            <a:r>
              <a:rPr lang="ro-RO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ro-RO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robei </a:t>
            </a:r>
            <a:r>
              <a:rPr lang="ro-RO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– prezentarea produsului/ proiectului din practica educațională</a:t>
            </a:r>
            <a:r>
              <a:rPr lang="ro-RO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fața Comisiei republicane de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atestare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49080"/>
            <a:ext cx="1259633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76872"/>
            <a:ext cx="1274174" cy="154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7904" y="404664"/>
            <a:ext cx="518457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o-RO" sz="23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sz="23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Gradul didactic doi </a:t>
            </a:r>
          </a:p>
          <a:p>
            <a:pPr marL="0" indent="0" algn="ctr">
              <a:buNone/>
            </a:pPr>
            <a:r>
              <a:rPr lang="ro-RO" sz="2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ro-RO" sz="23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 </a:t>
            </a:r>
            <a:r>
              <a:rPr lang="ro-RO" sz="2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urmare a examinării:</a:t>
            </a:r>
          </a:p>
          <a:p>
            <a:pPr marL="0" indent="0" algn="just">
              <a:buNone/>
            </a:pPr>
            <a:endParaRPr lang="ro-RO" sz="2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materialelor aferente procesului de atestare;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prezentării a 2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prezentării </a:t>
            </a:r>
            <a:r>
              <a:rPr lang="ro-RO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unei activități </a:t>
            </a:r>
            <a:r>
              <a:rPr lang="ro-RO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extracurriculare</a:t>
            </a: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evaluării activităților realizate în baza Hărții </a:t>
            </a: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creditare;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</a:t>
            </a:r>
            <a:r>
              <a:rPr lang="ro-RO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susținerii publice a probei </a:t>
            </a:r>
            <a:r>
              <a:rPr lang="ro-RO" sz="2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 de caz</a:t>
            </a:r>
            <a:r>
              <a:rPr lang="ro-RO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Consiliului pedagogic în prezența Comisiei din cadrul instituției și a unui delegat al OLSDI.</a:t>
            </a:r>
          </a:p>
          <a:p>
            <a:pPr algn="just"/>
            <a:endParaRPr lang="ro-RO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3005588" cy="199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6" y="4365104"/>
            <a:ext cx="196215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9672" y="-23979"/>
            <a:ext cx="752207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5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MD" sz="25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Gradul </a:t>
            </a:r>
            <a:r>
              <a:rPr lang="ro-MD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 unu este </a:t>
            </a:r>
            <a:r>
              <a:rPr lang="ro-MD" sz="25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</a:t>
            </a:r>
            <a:endParaRPr lang="ro-MD" sz="25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o-MD" sz="2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urmare a examinării:</a:t>
            </a:r>
          </a:p>
          <a:p>
            <a:pPr lvl="0"/>
            <a:endParaRPr lang="ro-RO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materialelor aferente procesului de atestare;</a:t>
            </a:r>
            <a:endParaRPr lang="ro-R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prezentării a </a:t>
            </a:r>
            <a:r>
              <a:rPr lang="ro-MD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ore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o-MD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prezentării </a:t>
            </a:r>
            <a:r>
              <a:rPr lang="ro-MD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 activități </a:t>
            </a:r>
            <a:r>
              <a:rPr lang="ro-MD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extracurriculare</a:t>
            </a:r>
            <a:r>
              <a:rPr lang="ro-MD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a </a:t>
            </a:r>
            <a:r>
              <a:rPr lang="ro-MD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 comunicări </a:t>
            </a: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Consiliul pedagogic/ Comisia metodică, sesiune de formare la nivel </a:t>
            </a:r>
            <a:r>
              <a:rPr lang="ro-MD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instituțional;</a:t>
            </a:r>
            <a:endParaRPr lang="ro-RO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evaluării activităților realizate în baza Hărții </a:t>
            </a:r>
            <a:r>
              <a:rPr lang="ro-MD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creditare</a:t>
            </a:r>
            <a:r>
              <a:rPr lang="ro-MD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susținerii publice a probei </a:t>
            </a:r>
            <a:r>
              <a:rPr lang="ro-MD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Interviul de evaluare a competențelor profesionale </a:t>
            </a:r>
            <a:r>
              <a:rPr lang="ro-MD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 </a:t>
            </a:r>
            <a:r>
              <a:rPr lang="ro-MD" sz="25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Probei practice – prezentarea produsului/ proiectului din practica educațională </a:t>
            </a:r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fața Comisiei </a:t>
            </a:r>
            <a:r>
              <a:rPr lang="ro-MD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raionale/ municipale de atestare.</a:t>
            </a:r>
            <a:endParaRPr lang="ro-RO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492896"/>
            <a:ext cx="1872208" cy="19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5085184"/>
            <a:ext cx="2008949" cy="13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00641" y="1124744"/>
            <a:ext cx="8676456" cy="720080"/>
          </a:xfrm>
        </p:spPr>
        <p:txBody>
          <a:bodyPr/>
          <a:lstStyle/>
          <a:p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8642" y="11651"/>
            <a:ext cx="75078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  <a:tabLst>
                <a:tab pos="90170" algn="l"/>
              </a:tabLst>
            </a:pPr>
            <a:r>
              <a:rPr lang="ro-RO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Gradul didactic superior este </a:t>
            </a:r>
            <a:r>
              <a:rPr lang="ro-RO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irmat</a:t>
            </a:r>
            <a:r>
              <a:rPr lang="ro-RO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  <a:tabLst>
                <a:tab pos="90170" algn="l"/>
              </a:tabLst>
            </a:pPr>
            <a:r>
              <a:rPr lang="ro-RO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ro-RO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urmare a examinării</a:t>
            </a: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materialelor aferente procesului de atestare;</a:t>
            </a: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prezentării a </a:t>
            </a:r>
            <a:r>
              <a:rPr lang="ro-RO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prezentării a </a:t>
            </a:r>
            <a:r>
              <a:rPr lang="ro-RO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 </a:t>
            </a:r>
            <a:r>
              <a:rPr lang="ro-RO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comunicări la seminarele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metodologice/ conferințe, mese rotunde, </a:t>
            </a:r>
            <a:r>
              <a:rPr lang="ro-RO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traininguri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sesiuni de formare la nivel raional/ municipal/ republican;</a:t>
            </a:r>
            <a:endParaRPr lang="ro-RO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publicării a </a:t>
            </a:r>
            <a:r>
              <a:rPr lang="ro-RO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articole cu caracter didactic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reviste de specialitate/ culegeri de articole sau a 2 lucrări științifice; </a:t>
            </a:r>
            <a:endParaRPr lang="ro-RO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evaluării activităților realizate în baza Hărții creditare;</a:t>
            </a:r>
            <a:endParaRPr lang="ro-RO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  <a:tabLst>
                <a:tab pos="90170" algn="l"/>
              </a:tabLst>
            </a:pP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 susținerii publice a probei </a:t>
            </a:r>
            <a:r>
              <a:rPr lang="ro-RO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Interviul de evaluare a competențelor profesionale</a:t>
            </a:r>
            <a:r>
              <a:rPr lang="ro-RO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ro-RO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Probei practice – prezentarea produsului/ proiectului din practica educațională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fața Comisiei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raionale/ municipale de atestare.</a:t>
            </a: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378"/>
            <a:ext cx="1259633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" y="2132856"/>
            <a:ext cx="1272307" cy="15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404665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  <a:tabLst>
                <a:tab pos="90170" algn="l"/>
              </a:tabLst>
            </a:pPr>
            <a:endParaRPr lang="ro-RO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6846" y="1028700"/>
            <a:ext cx="6201338" cy="434451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ctr">
              <a:buNone/>
              <a:tabLst>
                <a:tab pos="90170" algn="l"/>
              </a:tabLst>
            </a:pPr>
            <a:r>
              <a:rPr lang="en-US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Cadrele didactice sunt </a:t>
            </a:r>
            <a:r>
              <a:rPr lang="ro-RO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drept</a:t>
            </a:r>
            <a:r>
              <a:rPr lang="en-US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solicite</a:t>
            </a:r>
            <a:r>
              <a:rPr lang="en-US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gradul </a:t>
            </a:r>
            <a:r>
              <a:rPr lang="ro-RO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 întâi </a:t>
            </a:r>
            <a:r>
              <a:rPr lang="en-US" sz="2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superior, cu </a:t>
            </a:r>
            <a:r>
              <a:rPr lang="en-US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titlu</a:t>
            </a:r>
            <a:r>
              <a:rPr lang="en-US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</a:t>
            </a:r>
            <a:r>
              <a:rPr lang="ro-RO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pț</a:t>
            </a:r>
            <a:r>
              <a:rPr lang="en-US" sz="25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ro-RO" sz="2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în cazul în care întrunește 4 dintre condițiile prevăzute la pct. 18/19 din Regulament</a:t>
            </a:r>
            <a:endParaRPr lang="ro-RO" sz="2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22885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09120"/>
            <a:ext cx="3028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05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80920" cy="1368152"/>
          </a:xfrm>
        </p:spPr>
        <p:txBody>
          <a:bodyPr/>
          <a:lstStyle/>
          <a:p>
            <a:r>
              <a:rPr lang="ro-RO" sz="5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Joc de atenție!</a:t>
            </a:r>
            <a:endParaRPr lang="ro-RO" sz="5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683568" y="1599266"/>
            <a:ext cx="741682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1. Până la ce dată trebuie să fie depuse cererile cadrelor didactice care se </a:t>
            </a:r>
            <a:r>
              <a:rPr lang="ro-RO" dirty="0" err="1" smtClean="0"/>
              <a:t>atestează</a:t>
            </a:r>
            <a:r>
              <a:rPr lang="ro-RO" dirty="0" smtClean="0"/>
              <a:t> la DGETS? </a:t>
            </a:r>
            <a:endParaRPr lang="ru-RU" dirty="0"/>
          </a:p>
        </p:txBody>
      </p:sp>
      <p:sp>
        <p:nvSpPr>
          <p:cNvPr id="5" name="Dreptunghi 4"/>
          <p:cNvSpPr/>
          <p:nvPr/>
        </p:nvSpPr>
        <p:spPr>
          <a:xfrm>
            <a:off x="1727176" y="2530685"/>
            <a:ext cx="741682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2. Care este deosebirea între conceptele de </a:t>
            </a:r>
            <a:r>
              <a:rPr lang="ro-RO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calificare </a:t>
            </a:r>
            <a:r>
              <a:rPr lang="ro-RO" dirty="0" smtClean="0"/>
              <a:t>și </a:t>
            </a:r>
            <a:r>
              <a:rPr lang="ro-RO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recalificare</a:t>
            </a:r>
            <a:r>
              <a:rPr lang="ro-RO" dirty="0" smtClean="0"/>
              <a:t>?</a:t>
            </a:r>
            <a:endParaRPr lang="ru-RU" dirty="0"/>
          </a:p>
        </p:txBody>
      </p:sp>
      <p:sp>
        <p:nvSpPr>
          <p:cNvPr id="6" name="Dreptunghi 5"/>
          <p:cNvSpPr/>
          <p:nvPr/>
        </p:nvSpPr>
        <p:spPr>
          <a:xfrm>
            <a:off x="683568" y="3471189"/>
            <a:ext cx="741682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3. Cadrelor didactice care le-au expirat valabilitatea gradului, își vor conferi sau confirma gradul didactic deținut anterior? </a:t>
            </a:r>
            <a:endParaRPr lang="ru-RU" dirty="0"/>
          </a:p>
        </p:txBody>
      </p:sp>
      <p:sp>
        <p:nvSpPr>
          <p:cNvPr id="7" name="Dreptunghi 6"/>
          <p:cNvSpPr/>
          <p:nvPr/>
        </p:nvSpPr>
        <p:spPr>
          <a:xfrm>
            <a:off x="1524459" y="4498751"/>
            <a:ext cx="741682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4. Cum motivăm cadrele didactice cu vechimea în muncă peste 30 e ani să urmeze cursurile de formare continuă?</a:t>
            </a:r>
            <a:endParaRPr lang="ru-RU" dirty="0"/>
          </a:p>
        </p:txBody>
      </p:sp>
      <p:sp>
        <p:nvSpPr>
          <p:cNvPr id="8" name="Dreptunghi 7"/>
          <p:cNvSpPr/>
          <p:nvPr/>
        </p:nvSpPr>
        <p:spPr>
          <a:xfrm>
            <a:off x="657969" y="5526313"/>
            <a:ext cx="7416824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5. Care sunt etapele procesului </a:t>
            </a:r>
            <a:r>
              <a:rPr lang="ro-RO" smtClean="0"/>
              <a:t>de atestare?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1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in-ka\Desktop\img_s616348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10" name="TextBox 2"/>
          <p:cNvSpPr txBox="1"/>
          <p:nvPr/>
        </p:nvSpPr>
        <p:spPr>
          <a:xfrm>
            <a:off x="1619672" y="18864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835696" y="1825089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i="1" dirty="0" smtClean="0">
                <a:solidFill>
                  <a:srgbClr val="FF0000"/>
                </a:solidFill>
              </a:rPr>
              <a:t>      Responsabilul de atestare 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nu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cel</a:t>
            </a:r>
            <a:r>
              <a:rPr lang="en-US" b="1" dirty="0"/>
              <a:t> care </a:t>
            </a:r>
            <a:r>
              <a:rPr lang="en-US" b="1" dirty="0" err="1"/>
              <a:t>impune</a:t>
            </a:r>
            <a:r>
              <a:rPr lang="en-US" b="1" dirty="0"/>
              <a:t> </a:t>
            </a:r>
            <a:r>
              <a:rPr lang="en-US" b="1" dirty="0" err="1"/>
              <a:t>sarcini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obligă</a:t>
            </a:r>
            <a:r>
              <a:rPr lang="en-US" b="1" dirty="0"/>
              <a:t> </a:t>
            </a:r>
            <a:r>
              <a:rPr lang="en-US" b="1" dirty="0" err="1"/>
              <a:t>realizarea</a:t>
            </a:r>
            <a:r>
              <a:rPr lang="en-US" b="1" dirty="0"/>
              <a:t> </a:t>
            </a:r>
            <a:r>
              <a:rPr lang="en-US" b="1" dirty="0" err="1"/>
              <a:t>lor</a:t>
            </a:r>
            <a:r>
              <a:rPr lang="en-US" b="1" dirty="0"/>
              <a:t>. </a:t>
            </a:r>
            <a:r>
              <a:rPr lang="en-US" b="1" dirty="0" err="1"/>
              <a:t>Acum</a:t>
            </a:r>
            <a:r>
              <a:rPr lang="en-US" b="1" dirty="0"/>
              <a:t> el </a:t>
            </a:r>
            <a:r>
              <a:rPr lang="en-US" b="1" dirty="0" err="1"/>
              <a:t>devine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2"/>
                </a:solidFill>
              </a:rPr>
              <a:t>un </a:t>
            </a:r>
            <a:r>
              <a:rPr lang="en-US" b="1" dirty="0" err="1">
                <a:solidFill>
                  <a:schemeClr val="accent2"/>
                </a:solidFill>
              </a:rPr>
              <a:t>partener</a:t>
            </a:r>
            <a:r>
              <a:rPr lang="en-US" b="1" dirty="0"/>
              <a:t>, un participant care </a:t>
            </a:r>
            <a:r>
              <a:rPr lang="en-US" b="1" dirty="0" err="1"/>
              <a:t>îşi</a:t>
            </a:r>
            <a:r>
              <a:rPr lang="en-US" b="1" dirty="0"/>
              <a:t> </a:t>
            </a:r>
            <a:r>
              <a:rPr lang="en-US" b="1" dirty="0" err="1"/>
              <a:t>consoliază</a:t>
            </a:r>
            <a:r>
              <a:rPr lang="en-US" b="1" dirty="0"/>
              <a:t>, </a:t>
            </a:r>
            <a:r>
              <a:rPr lang="en-US" b="1" dirty="0" err="1" smtClean="0"/>
              <a:t>ajută</a:t>
            </a:r>
            <a:r>
              <a:rPr lang="en-US" b="1" dirty="0" smtClean="0"/>
              <a:t> </a:t>
            </a:r>
            <a:r>
              <a:rPr lang="en-US" b="1" dirty="0" err="1" smtClean="0"/>
              <a:t>şi</a:t>
            </a:r>
            <a:r>
              <a:rPr lang="en-US" b="1" dirty="0" smtClean="0"/>
              <a:t> </a:t>
            </a:r>
            <a:r>
              <a:rPr lang="en-US" b="1" dirty="0" err="1" smtClean="0"/>
              <a:t>dirijează</a:t>
            </a:r>
            <a:r>
              <a:rPr lang="en-US" b="1" dirty="0" smtClean="0"/>
              <a:t> </a:t>
            </a:r>
            <a:r>
              <a:rPr lang="en-US" b="1" dirty="0" err="1" smtClean="0"/>
              <a:t>cadrele</a:t>
            </a:r>
            <a:r>
              <a:rPr lang="en-US" b="1" dirty="0" smtClean="0"/>
              <a:t> </a:t>
            </a:r>
            <a:r>
              <a:rPr lang="en-US" b="1" dirty="0" err="1"/>
              <a:t>didactice</a:t>
            </a:r>
            <a:r>
              <a:rPr lang="en-US" b="1" dirty="0"/>
              <a:t>. </a:t>
            </a:r>
            <a:endParaRPr lang="ro-RO" b="1" dirty="0" smtClean="0"/>
          </a:p>
          <a:p>
            <a:endParaRPr lang="ro-RO" dirty="0"/>
          </a:p>
          <a:p>
            <a:r>
              <a:rPr lang="ro-RO" dirty="0" smtClean="0"/>
              <a:t>     </a:t>
            </a:r>
            <a:r>
              <a:rPr lang="ro-RO" b="1" dirty="0" smtClean="0"/>
              <a:t>V</a:t>
            </a:r>
            <a:r>
              <a:rPr lang="en-US" b="1" dirty="0" err="1" smtClean="0"/>
              <a:t>aloarea</a:t>
            </a:r>
            <a:r>
              <a:rPr lang="en-US" b="1" dirty="0" smtClean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eficiența</a:t>
            </a:r>
            <a:r>
              <a:rPr lang="en-US" b="1" dirty="0"/>
              <a:t> </a:t>
            </a:r>
            <a:r>
              <a:rPr lang="en-US" b="1" dirty="0" err="1" smtClean="0"/>
              <a:t>activității</a:t>
            </a:r>
            <a:r>
              <a:rPr lang="ro-RO" b="1" dirty="0"/>
              <a:t> </a:t>
            </a:r>
            <a:r>
              <a:rPr lang="ro-RO" b="1" dirty="0" smtClean="0"/>
              <a:t>Dvs. depind de </a:t>
            </a:r>
            <a:r>
              <a:rPr lang="en-US" b="1" dirty="0" err="1" smtClean="0"/>
              <a:t>competențele</a:t>
            </a:r>
            <a:r>
              <a:rPr lang="en-US" b="1" dirty="0" smtClean="0"/>
              <a:t> elevate</a:t>
            </a:r>
            <a:r>
              <a:rPr lang="ro-RO" b="1" dirty="0" smtClean="0"/>
              <a:t> pe care le posedați</a:t>
            </a:r>
            <a:r>
              <a:rPr lang="en-US" b="1" dirty="0" smtClean="0"/>
              <a:t>, </a:t>
            </a:r>
            <a:r>
              <a:rPr lang="en-US" b="1" dirty="0" err="1"/>
              <a:t>multidimensionale</a:t>
            </a:r>
            <a:r>
              <a:rPr lang="en-US" b="1" dirty="0"/>
              <a:t> </a:t>
            </a:r>
            <a:r>
              <a:rPr lang="ro-RO" b="1" dirty="0" smtClean="0"/>
              <a:t>și </a:t>
            </a:r>
            <a:r>
              <a:rPr lang="en-US" b="1" dirty="0" err="1" smtClean="0"/>
              <a:t>calități</a:t>
            </a:r>
            <a:r>
              <a:rPr lang="ro-RO" b="1" dirty="0" smtClean="0"/>
              <a:t>le</a:t>
            </a:r>
            <a:r>
              <a:rPr lang="en-US" b="1" dirty="0" smtClean="0"/>
              <a:t> </a:t>
            </a:r>
            <a:r>
              <a:rPr lang="en-US" b="1" dirty="0"/>
              <a:t>care au </a:t>
            </a:r>
            <a:r>
              <a:rPr lang="en-US" b="1" dirty="0" err="1"/>
              <a:t>forța</a:t>
            </a:r>
            <a:r>
              <a:rPr lang="en-US" b="1" dirty="0"/>
              <a:t> de a </a:t>
            </a:r>
            <a:r>
              <a:rPr lang="en-US" b="1" dirty="0" err="1"/>
              <a:t>mobiliza</a:t>
            </a:r>
            <a:r>
              <a:rPr lang="en-US" b="1" dirty="0"/>
              <a:t> </a:t>
            </a:r>
            <a:r>
              <a:rPr lang="en-US" b="1" dirty="0" err="1"/>
              <a:t>toate</a:t>
            </a:r>
            <a:r>
              <a:rPr lang="en-US" b="1" dirty="0"/>
              <a:t> </a:t>
            </a:r>
            <a:r>
              <a:rPr lang="en-US" b="1" dirty="0" err="1"/>
              <a:t>resursele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realizarea</a:t>
            </a:r>
            <a:r>
              <a:rPr lang="en-US" b="1" dirty="0"/>
              <a:t> cu </a:t>
            </a:r>
            <a:r>
              <a:rPr lang="en-US" b="1" dirty="0" err="1"/>
              <a:t>succes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obiectivel</a:t>
            </a:r>
            <a:r>
              <a:rPr lang="ro-RO" b="1" dirty="0" smtClean="0"/>
              <a:t>e propuse</a:t>
            </a:r>
            <a:endParaRPr lang="ru-RU" b="1" dirty="0"/>
          </a:p>
        </p:txBody>
      </p:sp>
      <p:sp>
        <p:nvSpPr>
          <p:cNvPr id="12" name="TextBox 2"/>
          <p:cNvSpPr txBox="1"/>
          <p:nvPr/>
        </p:nvSpPr>
        <p:spPr>
          <a:xfrm>
            <a:off x="1115616" y="9911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dirty="0" smtClean="0"/>
              <a:t>    „</a:t>
            </a:r>
            <a:r>
              <a:rPr lang="en-US" b="1" dirty="0" err="1" smtClean="0">
                <a:solidFill>
                  <a:schemeClr val="accent2"/>
                </a:solidFill>
              </a:rPr>
              <a:t>Vrei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ca </a:t>
            </a:r>
            <a:r>
              <a:rPr lang="en-US" b="1" dirty="0" err="1">
                <a:solidFill>
                  <a:schemeClr val="accent2"/>
                </a:solidFill>
              </a:rPr>
              <a:t>lumea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să</a:t>
            </a:r>
            <a:r>
              <a:rPr lang="en-US" b="1" dirty="0">
                <a:solidFill>
                  <a:schemeClr val="accent2"/>
                </a:solidFill>
              </a:rPr>
              <a:t> se </a:t>
            </a:r>
            <a:r>
              <a:rPr lang="en-US" b="1" dirty="0" err="1">
                <a:solidFill>
                  <a:schemeClr val="accent2"/>
                </a:solidFill>
              </a:rPr>
              <a:t>schimbe</a:t>
            </a:r>
            <a:r>
              <a:rPr lang="en-US" b="1" dirty="0">
                <a:solidFill>
                  <a:schemeClr val="accent2"/>
                </a:solidFill>
              </a:rPr>
              <a:t>? </a:t>
            </a:r>
            <a:r>
              <a:rPr lang="en-US" b="1" dirty="0" err="1">
                <a:solidFill>
                  <a:schemeClr val="accent2"/>
                </a:solidFill>
              </a:rPr>
              <a:t>Fă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schimbări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în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propria</a:t>
            </a:r>
            <a:r>
              <a:rPr lang="en-US" b="1" dirty="0">
                <a:solidFill>
                  <a:schemeClr val="accent2"/>
                </a:solidFill>
              </a:rPr>
              <a:t> ta </a:t>
            </a:r>
            <a:r>
              <a:rPr lang="en-US" b="1" dirty="0" err="1" smtClean="0">
                <a:solidFill>
                  <a:schemeClr val="accent2"/>
                </a:solidFill>
              </a:rPr>
              <a:t>lume</a:t>
            </a:r>
            <a:r>
              <a:rPr lang="ro-RO" dirty="0">
                <a:solidFill>
                  <a:schemeClr val="accent2"/>
                </a:solidFill>
              </a:rPr>
              <a:t>”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 </a:t>
            </a:r>
            <a:r>
              <a:rPr lang="ro-RO" dirty="0" smtClean="0"/>
              <a:t>                                                              </a:t>
            </a:r>
            <a:r>
              <a:rPr lang="en-US" sz="1400" i="1" dirty="0" smtClean="0">
                <a:latin typeface="+mn-lt"/>
              </a:rPr>
              <a:t>Neale </a:t>
            </a:r>
            <a:r>
              <a:rPr lang="en-US" sz="1400" i="1" dirty="0">
                <a:latin typeface="+mn-lt"/>
              </a:rPr>
              <a:t>Donald </a:t>
            </a:r>
            <a:r>
              <a:rPr lang="en-US" sz="1400" i="1" dirty="0" err="1">
                <a:latin typeface="+mn-lt"/>
              </a:rPr>
              <a:t>Walsch</a:t>
            </a:r>
            <a:endParaRPr lang="ru-RU" sz="1400" i="1" dirty="0">
              <a:latin typeface="+mn-lt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3059832" y="4659570"/>
            <a:ext cx="4004558" cy="18488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Regulamentul de atestare a cadrelor didactice din învățământul general, profesional tehnic și din cadrul structurilor de asistență psihopedagogică este aprobat prin 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Ordinul nr. 1091 din 07.10.2020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34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duneo.ru/wp-content/uploads/2020/05/profeso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2592288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/>
          <p:cNvSpPr/>
          <p:nvPr/>
        </p:nvSpPr>
        <p:spPr>
          <a:xfrm>
            <a:off x="1835696" y="332656"/>
            <a:ext cx="6336704" cy="792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i="1" dirty="0" smtClean="0">
                <a:solidFill>
                  <a:srgbClr val="FF0000"/>
                </a:solidFill>
              </a:rPr>
              <a:t>Ce calități trebuie să posede un responsabil de atestare?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1259632" y="1340768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competent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683568" y="2420888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863588" y="3519567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1403648" y="4806432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436096" y="1301878"/>
            <a:ext cx="1944216" cy="512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Dreptunghi 8"/>
          <p:cNvSpPr/>
          <p:nvPr/>
        </p:nvSpPr>
        <p:spPr>
          <a:xfrm>
            <a:off x="6084168" y="2420888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Dreptunghi 9"/>
          <p:cNvSpPr/>
          <p:nvPr/>
        </p:nvSpPr>
        <p:spPr>
          <a:xfrm>
            <a:off x="6084168" y="346500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Dreptunghi 10"/>
          <p:cNvSpPr/>
          <p:nvPr/>
        </p:nvSpPr>
        <p:spPr>
          <a:xfrm>
            <a:off x="5580112" y="4657777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5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8352928" cy="2376264"/>
          </a:xfrm>
        </p:spPr>
        <p:txBody>
          <a:bodyPr/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o-RO" dirty="0" smtClean="0"/>
              <a:t>         </a:t>
            </a:r>
            <a:r>
              <a:rPr lang="ro-RO" sz="1800" b="1" dirty="0" smtClean="0"/>
              <a:t>Atestarea </a:t>
            </a:r>
            <a:r>
              <a:rPr lang="ro-RO" sz="1800" b="1" dirty="0"/>
              <a:t>cadrelor didactice se realizează </a:t>
            </a:r>
            <a:r>
              <a:rPr lang="ro-RO" sz="1800" b="1" dirty="0" smtClean="0"/>
              <a:t/>
            </a:r>
            <a:br>
              <a:rPr lang="ro-RO" sz="1800" b="1" dirty="0" smtClean="0"/>
            </a:br>
            <a:r>
              <a:rPr lang="ro-RO" sz="1800" b="1" dirty="0" smtClean="0"/>
              <a:t>                             în </a:t>
            </a:r>
            <a:r>
              <a:rPr lang="ro-RO" sz="1800" b="1" dirty="0"/>
              <a:t>baza următoarelor </a:t>
            </a:r>
            <a:r>
              <a:rPr lang="ro-RO" sz="1800" b="1" dirty="0" smtClean="0">
                <a:solidFill>
                  <a:srgbClr val="FF0000"/>
                </a:solidFill>
              </a:rPr>
              <a:t>principii</a:t>
            </a:r>
            <a:r>
              <a:rPr lang="ro-RO" sz="1800" dirty="0"/>
              <a:t>: 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a) principiul </a:t>
            </a:r>
            <a:r>
              <a:rPr lang="ro-RO" sz="1800" b="1" i="1" dirty="0">
                <a:solidFill>
                  <a:srgbClr val="7030A0"/>
                </a:solidFill>
              </a:rPr>
              <a:t>meritocrației </a:t>
            </a:r>
            <a:r>
              <a:rPr lang="ro-RO" sz="1800" b="1" i="1" dirty="0" smtClean="0">
                <a:solidFill>
                  <a:srgbClr val="7030A0"/>
                </a:solidFill>
              </a:rPr>
              <a:t>pedagogice </a:t>
            </a:r>
            <a:br>
              <a:rPr lang="ro-RO" sz="1800" b="1" i="1" dirty="0" smtClean="0">
                <a:solidFill>
                  <a:srgbClr val="7030A0"/>
                </a:solidFill>
              </a:rPr>
            </a:br>
            <a:r>
              <a:rPr lang="ro-RO" sz="1800" b="1" i="1" dirty="0">
                <a:solidFill>
                  <a:srgbClr val="7030A0"/>
                </a:solidFill>
              </a:rPr>
              <a:t> </a:t>
            </a:r>
            <a:r>
              <a:rPr lang="ro-RO" sz="1800" b="1" i="1" dirty="0" smtClean="0">
                <a:solidFill>
                  <a:srgbClr val="7030A0"/>
                </a:solidFill>
              </a:rPr>
              <a:t>    </a:t>
            </a:r>
            <a:r>
              <a:rPr lang="ro-RO" sz="1800" i="1" dirty="0" smtClean="0">
                <a:solidFill>
                  <a:schemeClr val="tx1"/>
                </a:solidFill>
              </a:rPr>
              <a:t>(promovarea cadrelor didactice talentate în baza realizărilor obținute) </a:t>
            </a:r>
            <a:r>
              <a:rPr lang="ro-RO" sz="1800" dirty="0" smtClean="0"/>
              <a:t>; 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b) principiul </a:t>
            </a:r>
            <a:r>
              <a:rPr lang="ro-RO" sz="1800" i="1" dirty="0">
                <a:solidFill>
                  <a:srgbClr val="0C788E"/>
                </a:solidFill>
              </a:rPr>
              <a:t>legalității procesului de atestare</a:t>
            </a:r>
            <a:r>
              <a:rPr lang="ro-RO" sz="1800" dirty="0"/>
              <a:t>; </a:t>
            </a:r>
            <a:br>
              <a:rPr lang="ro-RO" sz="1800" dirty="0"/>
            </a:br>
            <a:r>
              <a:rPr lang="ro-RO" sz="1800" dirty="0"/>
              <a:t>c) principiul echității social-profesionale și egalității șanselor de afirmare profesională; </a:t>
            </a:r>
            <a:br>
              <a:rPr lang="ro-RO" sz="1800" dirty="0"/>
            </a:br>
            <a:r>
              <a:rPr lang="ro-RO" sz="1800" dirty="0"/>
              <a:t>d) principiul </a:t>
            </a:r>
            <a:r>
              <a:rPr lang="ro-RO" sz="1800" i="1" dirty="0">
                <a:solidFill>
                  <a:schemeClr val="accent2"/>
                </a:solidFill>
              </a:rPr>
              <a:t>obiectivității și imparțialității</a:t>
            </a:r>
            <a:r>
              <a:rPr lang="ro-RO" sz="1800" dirty="0"/>
              <a:t>; </a:t>
            </a:r>
            <a:br>
              <a:rPr lang="ro-RO" sz="1800" dirty="0"/>
            </a:br>
            <a:r>
              <a:rPr lang="ro-RO" sz="1800" dirty="0"/>
              <a:t>e) principiul unității demersurilor instituțional-pedagogice în conceptualizarea și desfășurarea atestării</a:t>
            </a:r>
            <a:r>
              <a:rPr lang="ro-RO" sz="1800" dirty="0" smtClean="0"/>
              <a:t>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o-RO" sz="1800" dirty="0" smtClean="0"/>
              <a:t>f) principiul racordării atestării la cadrul conceptual-normativ și juridic al învățământului general, profesional tehnic și al structurilor de asistență psihopedagogică; </a:t>
            </a:r>
            <a:br>
              <a:rPr lang="ro-RO" sz="1800" dirty="0" smtClean="0"/>
            </a:br>
            <a:r>
              <a:rPr lang="ro-RO" sz="1800" dirty="0" smtClean="0"/>
              <a:t>g) principiul caracterului științific și al coerenței activităților teoretic-aplicative în procesul atestării; </a:t>
            </a:r>
            <a:br>
              <a:rPr lang="ro-RO" sz="1800" dirty="0" smtClean="0"/>
            </a:br>
            <a:r>
              <a:rPr lang="ro-RO" sz="1800" dirty="0" smtClean="0"/>
              <a:t>h) principiul orientării atestării </a:t>
            </a:r>
            <a:r>
              <a:rPr lang="ro-RO" sz="1800" b="1" i="1" dirty="0" smtClean="0">
                <a:solidFill>
                  <a:srgbClr val="800080"/>
                </a:solidFill>
              </a:rPr>
              <a:t>la valorificarea practicilor de succes și a diseminării acestora; </a:t>
            </a:r>
            <a:r>
              <a:rPr lang="ro-RO" sz="1800" i="1" dirty="0" smtClean="0">
                <a:solidFill>
                  <a:srgbClr val="800080"/>
                </a:solidFill>
              </a:rPr>
              <a:t/>
            </a:r>
            <a:br>
              <a:rPr lang="ro-RO" sz="1800" i="1" dirty="0" smtClean="0">
                <a:solidFill>
                  <a:srgbClr val="800080"/>
                </a:solidFill>
              </a:rPr>
            </a:br>
            <a:r>
              <a:rPr lang="it-IT" sz="1800" dirty="0" smtClean="0"/>
              <a:t>i) principiul stimulării creativității profesional-pedagogice; </a:t>
            </a:r>
            <a:br>
              <a:rPr lang="it-IT" sz="1800" dirty="0" smtClean="0"/>
            </a:br>
            <a:r>
              <a:rPr lang="ro-RO" sz="1800" dirty="0" smtClean="0"/>
              <a:t>j) principiul unității sistemice, periodicității și flexibilității atestării; </a:t>
            </a:r>
            <a:br>
              <a:rPr lang="ro-RO" sz="1800" dirty="0" smtClean="0"/>
            </a:br>
            <a:r>
              <a:rPr lang="ro-RO" sz="1800" dirty="0" smtClean="0"/>
              <a:t>k) principiul </a:t>
            </a:r>
            <a:r>
              <a:rPr lang="ro-RO" sz="1800" i="1" dirty="0" smtClean="0">
                <a:solidFill>
                  <a:schemeClr val="accent2">
                    <a:lumMod val="75000"/>
                  </a:schemeClr>
                </a:solidFill>
              </a:rPr>
              <a:t>transparenței procesului și rezultatelor atestării. </a:t>
            </a:r>
            <a:br>
              <a:rPr lang="ro-RO" sz="1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o-RO" sz="1400" dirty="0" smtClean="0"/>
              <a:t/>
            </a:r>
            <a:br>
              <a:rPr lang="ro-RO" sz="1400" dirty="0" smtClean="0"/>
            </a:br>
            <a:r>
              <a:rPr lang="ro-RO" sz="1400" dirty="0"/>
              <a:t/>
            </a:r>
            <a:br>
              <a:rPr lang="ro-RO" sz="1400" dirty="0"/>
            </a:br>
            <a:r>
              <a:rPr lang="ro-RO" dirty="0"/>
              <a:t/>
            </a:r>
            <a:br>
              <a:rPr lang="ro-RO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6929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conținut 2"/>
          <p:cNvSpPr>
            <a:spLocks noGrp="1"/>
          </p:cNvSpPr>
          <p:nvPr>
            <p:ph idx="1"/>
          </p:nvPr>
        </p:nvSpPr>
        <p:spPr>
          <a:xfrm>
            <a:off x="1259632" y="908720"/>
            <a:ext cx="7344816" cy="4896544"/>
          </a:xfrm>
        </p:spPr>
        <p:txBody>
          <a:bodyPr/>
          <a:lstStyle/>
          <a:p>
            <a:pPr marL="0" indent="0" algn="just">
              <a:buNone/>
            </a:pPr>
            <a:endParaRPr lang="ro-RO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Regulamentul se aplică începând cu sesiunea de atestare 2020-2021.</a:t>
            </a:r>
          </a:p>
          <a:p>
            <a:pPr algn="just"/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Cererile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cadrelor didactice care se atestează în sesiunea 2020-2021, urmau să fie depuse până la data de </a:t>
            </a:r>
            <a:r>
              <a:rPr lang="ro-RO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septembrie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(în conformitate cu precedentul, dar și noul Regulament pct. 20).</a:t>
            </a:r>
          </a:p>
          <a:p>
            <a:pPr algn="just"/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Listele nominale </a:t>
            </a:r>
            <a:r>
              <a:rPr lang="ro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sunt aprobate de președinții Comisiilor de evaluare internă și atestare din cadrul instituțiilor de învățământ/ OLSDI și </a:t>
            </a:r>
            <a:r>
              <a:rPr lang="ro-MD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fie prezentate la minister până la 10 octombrie </a:t>
            </a:r>
            <a:r>
              <a:rPr lang="ro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(în conformitate cu precedentul, dar și noul Regulament pct. 30).</a:t>
            </a:r>
          </a:p>
          <a:p>
            <a:endParaRPr lang="ro-RO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90837"/>
            <a:ext cx="2232248" cy="2075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31166"/>
            <a:ext cx="2016224" cy="1510222"/>
          </a:xfrm>
          <a:prstGeom prst="rect">
            <a:avLst/>
          </a:prstGeom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20337"/>
              </p:ext>
            </p:extLst>
          </p:nvPr>
        </p:nvGraphicFramePr>
        <p:xfrm>
          <a:off x="198173" y="405942"/>
          <a:ext cx="4464496" cy="1547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143">
                  <a:extLst>
                    <a:ext uri="{9D8B030D-6E8A-4147-A177-3AD203B41FA5}">
                      <a16:colId xmlns:a16="http://schemas.microsoft.com/office/drawing/2014/main" val="3190236829"/>
                    </a:ext>
                  </a:extLst>
                </a:gridCol>
                <a:gridCol w="2358353">
                  <a:extLst>
                    <a:ext uri="{9D8B030D-6E8A-4147-A177-3AD203B41FA5}">
                      <a16:colId xmlns:a16="http://schemas.microsoft.com/office/drawing/2014/main" val="1251811524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Conferirea gradului didactic </a:t>
                      </a:r>
                      <a:r>
                        <a:rPr lang="ro-RO" sz="1600" dirty="0" smtClean="0">
                          <a:solidFill>
                            <a:srgbClr val="FF0000"/>
                          </a:solidFill>
                          <a:effectLst/>
                        </a:rPr>
                        <a:t>DOI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97895"/>
                  </a:ext>
                </a:extLst>
              </a:tr>
              <a:tr h="497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9946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</a:t>
                      </a:r>
                      <a:r>
                        <a:rPr lang="ro-RO" sz="16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104</a:t>
                      </a:r>
                      <a:endParaRPr lang="ru-RU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</a:t>
                      </a:r>
                      <a:r>
                        <a:rPr lang="ro-RO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159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445025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68390"/>
              </p:ext>
            </p:extLst>
          </p:nvPr>
        </p:nvGraphicFramePr>
        <p:xfrm>
          <a:off x="827584" y="2054823"/>
          <a:ext cx="4464496" cy="1475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143">
                  <a:extLst>
                    <a:ext uri="{9D8B030D-6E8A-4147-A177-3AD203B41FA5}">
                      <a16:colId xmlns:a16="http://schemas.microsoft.com/office/drawing/2014/main" val="3190236829"/>
                    </a:ext>
                  </a:extLst>
                </a:gridCol>
                <a:gridCol w="2358353">
                  <a:extLst>
                    <a:ext uri="{9D8B030D-6E8A-4147-A177-3AD203B41FA5}">
                      <a16:colId xmlns:a16="http://schemas.microsoft.com/office/drawing/2014/main" val="1251811524"/>
                    </a:ext>
                  </a:extLst>
                </a:gridCol>
              </a:tblGrid>
              <a:tr h="5218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Confirmarea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gradului didactic 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DOI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97895"/>
                  </a:ext>
                </a:extLst>
              </a:tr>
              <a:tr h="425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9946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177</a:t>
                      </a:r>
                      <a:endParaRPr lang="ru-RU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o-RO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259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445025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279864"/>
              </p:ext>
            </p:extLst>
          </p:nvPr>
        </p:nvGraphicFramePr>
        <p:xfrm>
          <a:off x="3563888" y="3557543"/>
          <a:ext cx="4464496" cy="1547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143">
                  <a:extLst>
                    <a:ext uri="{9D8B030D-6E8A-4147-A177-3AD203B41FA5}">
                      <a16:colId xmlns:a16="http://schemas.microsoft.com/office/drawing/2014/main" val="3190236829"/>
                    </a:ext>
                  </a:extLst>
                </a:gridCol>
                <a:gridCol w="2358353">
                  <a:extLst>
                    <a:ext uri="{9D8B030D-6E8A-4147-A177-3AD203B41FA5}">
                      <a16:colId xmlns:a16="http://schemas.microsoft.com/office/drawing/2014/main" val="1251811524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Conferirea gradului didactic </a:t>
                      </a:r>
                      <a:r>
                        <a:rPr lang="ro-RO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UNU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97895"/>
                  </a:ext>
                </a:extLst>
              </a:tr>
              <a:tr h="497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9946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</a:t>
                      </a:r>
                      <a:r>
                        <a:rPr lang="ro-RO" sz="16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47</a:t>
                      </a:r>
                      <a:endParaRPr lang="ru-RU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</a:t>
                      </a:r>
                      <a:r>
                        <a:rPr lang="ro-RO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445025"/>
                  </a:ext>
                </a:extLst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33193"/>
              </p:ext>
            </p:extLst>
          </p:nvPr>
        </p:nvGraphicFramePr>
        <p:xfrm>
          <a:off x="4427984" y="5208122"/>
          <a:ext cx="4464496" cy="1547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143">
                  <a:extLst>
                    <a:ext uri="{9D8B030D-6E8A-4147-A177-3AD203B41FA5}">
                      <a16:colId xmlns:a16="http://schemas.microsoft.com/office/drawing/2014/main" val="3190236829"/>
                    </a:ext>
                  </a:extLst>
                </a:gridCol>
                <a:gridCol w="2358353">
                  <a:extLst>
                    <a:ext uri="{9D8B030D-6E8A-4147-A177-3AD203B41FA5}">
                      <a16:colId xmlns:a16="http://schemas.microsoft.com/office/drawing/2014/main" val="1251811524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Confirmarea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gradului didactic </a:t>
                      </a: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UNU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97895"/>
                  </a:ext>
                </a:extLst>
              </a:tr>
              <a:tr h="497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9946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</a:t>
                      </a:r>
                      <a:r>
                        <a:rPr lang="ro-RO" sz="16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</a:t>
                      </a:r>
                      <a:r>
                        <a:rPr lang="ro-RO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445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6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90837"/>
            <a:ext cx="2232248" cy="2075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31166"/>
            <a:ext cx="2016224" cy="1510222"/>
          </a:xfrm>
          <a:prstGeom prst="rect">
            <a:avLst/>
          </a:prstGeom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91506"/>
              </p:ext>
            </p:extLst>
          </p:nvPr>
        </p:nvGraphicFramePr>
        <p:xfrm>
          <a:off x="198173" y="405942"/>
          <a:ext cx="4464496" cy="1547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143">
                  <a:extLst>
                    <a:ext uri="{9D8B030D-6E8A-4147-A177-3AD203B41FA5}">
                      <a16:colId xmlns:a16="http://schemas.microsoft.com/office/drawing/2014/main" val="3190236829"/>
                    </a:ext>
                  </a:extLst>
                </a:gridCol>
                <a:gridCol w="2358353">
                  <a:extLst>
                    <a:ext uri="{9D8B030D-6E8A-4147-A177-3AD203B41FA5}">
                      <a16:colId xmlns:a16="http://schemas.microsoft.com/office/drawing/2014/main" val="1251811524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Conferirea gradului didactic </a:t>
                      </a:r>
                      <a:r>
                        <a:rPr lang="ro-RO" sz="1600" dirty="0" smtClean="0">
                          <a:solidFill>
                            <a:srgbClr val="FF0000"/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97895"/>
                  </a:ext>
                </a:extLst>
              </a:tr>
              <a:tr h="497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9946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</a:t>
                      </a:r>
                      <a:r>
                        <a:rPr lang="ro-RO" sz="1600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1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</a:t>
                      </a:r>
                      <a:r>
                        <a:rPr lang="ro-RO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445025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603896"/>
              </p:ext>
            </p:extLst>
          </p:nvPr>
        </p:nvGraphicFramePr>
        <p:xfrm>
          <a:off x="827584" y="2054823"/>
          <a:ext cx="4464496" cy="1475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143">
                  <a:extLst>
                    <a:ext uri="{9D8B030D-6E8A-4147-A177-3AD203B41FA5}">
                      <a16:colId xmlns:a16="http://schemas.microsoft.com/office/drawing/2014/main" val="3190236829"/>
                    </a:ext>
                  </a:extLst>
                </a:gridCol>
                <a:gridCol w="2358353">
                  <a:extLst>
                    <a:ext uri="{9D8B030D-6E8A-4147-A177-3AD203B41FA5}">
                      <a16:colId xmlns:a16="http://schemas.microsoft.com/office/drawing/2014/main" val="1251811524"/>
                    </a:ext>
                  </a:extLst>
                </a:gridCol>
              </a:tblGrid>
              <a:tr h="5218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Confirmarea </a:t>
                      </a: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gradului didactic </a:t>
                      </a:r>
                      <a:r>
                        <a:rPr lang="ro-RO" sz="1600" dirty="0" smtClean="0">
                          <a:solidFill>
                            <a:srgbClr val="FF0000"/>
                          </a:solidFill>
                          <a:effectLst/>
                        </a:rPr>
                        <a:t>SUPERIOR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97895"/>
                  </a:ext>
                </a:extLst>
              </a:tr>
              <a:tr h="425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9946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o-RO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445025"/>
                  </a:ext>
                </a:extLst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46802"/>
              </p:ext>
            </p:extLst>
          </p:nvPr>
        </p:nvGraphicFramePr>
        <p:xfrm>
          <a:off x="4283968" y="4221088"/>
          <a:ext cx="4464496" cy="1475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6143">
                  <a:extLst>
                    <a:ext uri="{9D8B030D-6E8A-4147-A177-3AD203B41FA5}">
                      <a16:colId xmlns:a16="http://schemas.microsoft.com/office/drawing/2014/main" val="3190236829"/>
                    </a:ext>
                  </a:extLst>
                </a:gridCol>
                <a:gridCol w="2358353">
                  <a:extLst>
                    <a:ext uri="{9D8B030D-6E8A-4147-A177-3AD203B41FA5}">
                      <a16:colId xmlns:a16="http://schemas.microsoft.com/office/drawing/2014/main" val="1251811524"/>
                    </a:ext>
                  </a:extLst>
                </a:gridCol>
              </a:tblGrid>
              <a:tr h="5218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solidFill>
                            <a:schemeClr val="tx1"/>
                          </a:solidFill>
                          <a:effectLst/>
                        </a:rPr>
                        <a:t>În</a:t>
                      </a:r>
                      <a:r>
                        <a:rPr lang="ro-RO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total</a:t>
                      </a:r>
                      <a:endParaRPr lang="ro-RO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97895"/>
                  </a:ext>
                </a:extLst>
              </a:tr>
              <a:tr h="425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899468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o-RO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351</a:t>
                      </a:r>
                      <a:endParaRPr lang="ru-RU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ro-RO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551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445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9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dirty="0" smtClean="0"/>
              <a:t>Care este </a:t>
            </a:r>
            <a:r>
              <a:rPr lang="ro-RO" sz="2400" dirty="0" smtClean="0">
                <a:solidFill>
                  <a:srgbClr val="FF0000"/>
                </a:solidFill>
              </a:rPr>
              <a:t>specialitatea</a:t>
            </a:r>
            <a:r>
              <a:rPr lang="ro-RO" sz="2400" dirty="0" smtClean="0"/>
              <a:t> cadrelor didactice?</a:t>
            </a:r>
            <a:endParaRPr lang="ru-RU" sz="2400" dirty="0"/>
          </a:p>
        </p:txBody>
      </p:sp>
      <p:pic>
        <p:nvPicPr>
          <p:cNvPr id="3" name="Imagine 2"/>
          <p:cNvPicPr/>
          <p:nvPr/>
        </p:nvPicPr>
        <p:blipFill rotWithShape="1">
          <a:blip r:embed="rId2"/>
          <a:srcRect l="5569" t="41154" r="29414" b="22837"/>
          <a:stretch/>
        </p:blipFill>
        <p:spPr bwMode="auto">
          <a:xfrm>
            <a:off x="323528" y="1466775"/>
            <a:ext cx="5184576" cy="2772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ine 3"/>
          <p:cNvPicPr/>
          <p:nvPr/>
        </p:nvPicPr>
        <p:blipFill rotWithShape="1">
          <a:blip r:embed="rId3"/>
          <a:srcRect l="7604" t="33724" r="28450" b="28362"/>
          <a:stretch/>
        </p:blipFill>
        <p:spPr bwMode="auto">
          <a:xfrm>
            <a:off x="3096939" y="4149080"/>
            <a:ext cx="5686425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reptunghi 4"/>
          <p:cNvSpPr/>
          <p:nvPr/>
        </p:nvSpPr>
        <p:spPr>
          <a:xfrm>
            <a:off x="5508104" y="2852936"/>
            <a:ext cx="3456384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1400" dirty="0" smtClean="0">
                <a:solidFill>
                  <a:schemeClr val="tx1"/>
                </a:solidFill>
              </a:rPr>
              <a:t>d)  .... </a:t>
            </a:r>
            <a:r>
              <a:rPr lang="ro-RO" sz="1200" dirty="0" smtClean="0">
                <a:solidFill>
                  <a:schemeClr val="tx1"/>
                </a:solidFill>
              </a:rPr>
              <a:t>Ș</a:t>
            </a:r>
            <a:r>
              <a:rPr lang="ro-RO" sz="1400" dirty="0" smtClean="0">
                <a:solidFill>
                  <a:schemeClr val="tx1"/>
                </a:solidFill>
              </a:rPr>
              <a:t>i au diplomă de calificare suplimentară sau recalificare pentru domeniul/disciplina predată 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0820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16623</TotalTime>
  <Words>2409</Words>
  <Application>Microsoft Office PowerPoint</Application>
  <PresentationFormat>Expunere pe ecran (4:3)</PresentationFormat>
  <Paragraphs>213</Paragraphs>
  <Slides>29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29</vt:i4>
      </vt:variant>
    </vt:vector>
  </HeadingPairs>
  <TitlesOfParts>
    <vt:vector size="35" baseType="lpstr">
      <vt:lpstr>Arial</vt:lpstr>
      <vt:lpstr>Calibri</vt:lpstr>
      <vt:lpstr>New</vt:lpstr>
      <vt:lpstr>Times New Roman</vt:lpstr>
      <vt:lpstr>Wingdings</vt:lpstr>
      <vt:lpstr>Diseño predeterminado</vt:lpstr>
      <vt:lpstr>Prezentare PowerPoint</vt:lpstr>
      <vt:lpstr>Prezentare PowerPoint</vt:lpstr>
      <vt:lpstr>Prezentare PowerPoint</vt:lpstr>
      <vt:lpstr>Prezentare PowerPoint</vt:lpstr>
      <vt:lpstr>            Atestarea cadrelor didactice se realizează                               în baza următoarelor principii:   a) principiul meritocrației pedagogice       (promovarea cadrelor didactice talentate în baza realizărilor obținute) ;  b) principiul legalității procesului de atestare;  c) principiul echității social-profesionale și egalității șanselor de afirmare profesională;  d) principiul obiectivității și imparțialității;  e) principiul unității demersurilor instituțional-pedagogice în conceptualizarea și desfășurarea atestării; f) principiul racordării atestării la cadrul conceptual-normativ și juridic al învățământului general, profesional tehnic și al structurilor de asistență psihopedagogică;  g) principiul caracterului științific și al coerenței activităților teoretic-aplicative în procesul atestării;  h) principiul orientării atestării la valorificarea practicilor de succes și a diseminării acestora;  i) principiul stimulării creativității profesional-pedagogice;  j) principiul unității sistemice, periodicității și flexibilității atestării;  k) principiul transparenței procesului și rezultatelor atestării.     </vt:lpstr>
      <vt:lpstr>Prezentare PowerPoint</vt:lpstr>
      <vt:lpstr>Prezentare PowerPoint</vt:lpstr>
      <vt:lpstr>Prezentare PowerPoint</vt:lpstr>
      <vt:lpstr>Care este specialitatea cadrelor didactice?</vt:lpstr>
      <vt:lpstr>Prezentare PowerPoint</vt:lpstr>
      <vt:lpstr>„Să fiți mândre că sunteți educatori!”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 </vt:lpstr>
      <vt:lpstr>Prezentare PowerPoint</vt:lpstr>
      <vt:lpstr>Joc de atenție!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PPT Backgrounds</dc:title>
  <dc:creator>Free PPT Backgrounds</dc:creator>
  <dc:description>Free PPT Backgrounds_x000d_
http://www.freepptbackgrounds.net</dc:description>
  <cp:lastModifiedBy>Пользователь Windows</cp:lastModifiedBy>
  <cp:revision>991</cp:revision>
  <dcterms:created xsi:type="dcterms:W3CDTF">2010-05-23T14:28:12Z</dcterms:created>
  <dcterms:modified xsi:type="dcterms:W3CDTF">2020-11-30T14:33:42Z</dcterms:modified>
</cp:coreProperties>
</file>